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  <p:sldMasterId id="2147483700" r:id="rId4"/>
  </p:sldMasterIdLst>
  <p:notesMasterIdLst>
    <p:notesMasterId r:id="rId69"/>
  </p:notesMasterIdLst>
  <p:sldIdLst>
    <p:sldId id="260" r:id="rId5"/>
    <p:sldId id="399" r:id="rId6"/>
    <p:sldId id="419" r:id="rId7"/>
    <p:sldId id="420" r:id="rId8"/>
    <p:sldId id="453" r:id="rId9"/>
    <p:sldId id="264" r:id="rId10"/>
    <p:sldId id="265" r:id="rId11"/>
    <p:sldId id="423" r:id="rId12"/>
    <p:sldId id="421" r:id="rId13"/>
    <p:sldId id="422" r:id="rId14"/>
    <p:sldId id="451" r:id="rId15"/>
    <p:sldId id="452" r:id="rId16"/>
    <p:sldId id="454" r:id="rId17"/>
    <p:sldId id="455" r:id="rId18"/>
    <p:sldId id="480" r:id="rId19"/>
    <p:sldId id="457" r:id="rId20"/>
    <p:sldId id="483" r:id="rId21"/>
    <p:sldId id="465" r:id="rId22"/>
    <p:sldId id="482" r:id="rId23"/>
    <p:sldId id="467" r:id="rId24"/>
    <p:sldId id="468" r:id="rId25"/>
    <p:sldId id="366" r:id="rId26"/>
    <p:sldId id="288" r:id="rId27"/>
    <p:sldId id="289" r:id="rId28"/>
    <p:sldId id="290" r:id="rId29"/>
    <p:sldId id="432" r:id="rId30"/>
    <p:sldId id="469" r:id="rId31"/>
    <p:sldId id="297" r:id="rId32"/>
    <p:sldId id="298" r:id="rId33"/>
    <p:sldId id="372" r:id="rId34"/>
    <p:sldId id="433" r:id="rId35"/>
    <p:sldId id="434" r:id="rId36"/>
    <p:sldId id="435" r:id="rId37"/>
    <p:sldId id="307" r:id="rId38"/>
    <p:sldId id="308" r:id="rId39"/>
    <p:sldId id="378" r:id="rId40"/>
    <p:sldId id="437" r:id="rId41"/>
    <p:sldId id="448" r:id="rId42"/>
    <p:sldId id="484" r:id="rId43"/>
    <p:sldId id="333" r:id="rId44"/>
    <p:sldId id="402" r:id="rId45"/>
    <p:sldId id="346" r:id="rId46"/>
    <p:sldId id="481" r:id="rId47"/>
    <p:sldId id="384" r:id="rId48"/>
    <p:sldId id="470" r:id="rId49"/>
    <p:sldId id="471" r:id="rId50"/>
    <p:sldId id="472" r:id="rId51"/>
    <p:sldId id="473" r:id="rId52"/>
    <p:sldId id="474" r:id="rId53"/>
    <p:sldId id="475" r:id="rId54"/>
    <p:sldId id="477" r:id="rId55"/>
    <p:sldId id="476" r:id="rId56"/>
    <p:sldId id="478" r:id="rId57"/>
    <p:sldId id="357" r:id="rId58"/>
    <p:sldId id="485" r:id="rId59"/>
    <p:sldId id="358" r:id="rId60"/>
    <p:sldId id="486" r:id="rId61"/>
    <p:sldId id="487" r:id="rId62"/>
    <p:sldId id="488" r:id="rId63"/>
    <p:sldId id="489" r:id="rId64"/>
    <p:sldId id="491" r:id="rId65"/>
    <p:sldId id="492" r:id="rId66"/>
    <p:sldId id="490" r:id="rId67"/>
    <p:sldId id="359" r:id="rId6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0DF2-8340-4589-B851-52758BBEBCA8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3D510-ED3E-4FA4-9F78-87DBB2351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79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latin typeface="Times New Roman" pitchFamily="18" charset="0"/>
              </a:rPr>
              <a:pPr eaLnBrk="1" hangingPunct="1"/>
              <a:t>1</a:t>
            </a:fld>
            <a:endParaRPr lang="en-US" altLang="zh-TW" b="0" u="none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666744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28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274728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7795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38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838314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100071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41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88144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54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4150518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56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477862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60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477862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64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6227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latin typeface="Times New Roman" pitchFamily="18" charset="0"/>
              </a:rPr>
              <a:pPr eaLnBrk="1" hangingPunct="1"/>
              <a:t>3</a:t>
            </a:fld>
            <a:endParaRPr lang="en-US" altLang="zh-TW" b="0" u="none" smtClean="0"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36033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defTabSz="957263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E285259-D84B-4A48-A9DC-9DE1FB825C4B}" type="slidenum">
              <a:rPr lang="en-US" altLang="zh-TW" sz="1300" b="0" i="0" smtClean="0">
                <a:latin typeface="Times New Roman" pitchFamily="18" charset="0"/>
              </a:rPr>
              <a:pPr eaLnBrk="1" hangingPunct="1"/>
              <a:t>4</a:t>
            </a:fld>
            <a:endParaRPr lang="en-US" altLang="zh-TW" sz="1300" b="0" i="0" smtClean="0"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5175" cy="3432175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304" y="4343145"/>
            <a:ext cx="5035393" cy="4116482"/>
          </a:xfrm>
          <a:noFill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516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14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81090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7e9e51b6_0_41:notes"/>
          <p:cNvSpPr txBox="1">
            <a:spLocks noGrp="1"/>
          </p:cNvSpPr>
          <p:nvPr>
            <p:ph type="body" idx="1"/>
          </p:nvPr>
        </p:nvSpPr>
        <p:spPr>
          <a:xfrm>
            <a:off x="1027593" y="3614010"/>
            <a:ext cx="8220524" cy="3423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3e7e9e51b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35325" y="571500"/>
            <a:ext cx="3803650" cy="28527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5588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bf3ba236f_0_485:notes"/>
          <p:cNvSpPr txBox="1">
            <a:spLocks noGrp="1"/>
          </p:cNvSpPr>
          <p:nvPr>
            <p:ph type="body" idx="1"/>
          </p:nvPr>
        </p:nvSpPr>
        <p:spPr>
          <a:xfrm>
            <a:off x="709930" y="4861435"/>
            <a:ext cx="56793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775" tIns="93775" rIns="93775" bIns="93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5bf3ba236f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6546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21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95837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87332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85762" indent="-26375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055017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477025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899031" indent="-211004" defTabSz="914349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321039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743046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165052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87060" indent="-211004" defTabSz="914349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1F1426C4-B53F-45EB-8D7B-E95052C358C3}" type="slidenum">
              <a:rPr lang="en-US" altLang="zh-TW" b="0" u="none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altLang="zh-TW" b="0" u="non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58410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4581128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26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73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59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7930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5326184"/>
            <a:ext cx="6400800" cy="103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25625"/>
            <a:ext cx="2133600" cy="365125"/>
          </a:xfrm>
        </p:spPr>
        <p:txBody>
          <a:bodyPr/>
          <a:lstStyle/>
          <a:p>
            <a:fld id="{A46CAB35-4D4A-496D-B880-56DFE1875E1A}" type="datetime1">
              <a:rPr lang="zh-TW" altLang="en-US" smtClean="0"/>
              <a:pPr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439480"/>
            <a:ext cx="2895600" cy="3651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4336" y="645333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E12BDD94-C90F-4660-BFB2-A69008A0F72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2195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4581128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50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406900"/>
            <a:ext cx="7235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59631" y="2906713"/>
            <a:ext cx="723508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0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600" y="1628800"/>
            <a:ext cx="38884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25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3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7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1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5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3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00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0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2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7930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5326184"/>
            <a:ext cx="6400800" cy="103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425625"/>
            <a:ext cx="2133600" cy="365125"/>
          </a:xfrm>
        </p:spPr>
        <p:txBody>
          <a:bodyPr/>
          <a:lstStyle/>
          <a:p>
            <a:fld id="{A46CAB35-4D4A-496D-B880-56DFE1875E1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439480"/>
            <a:ext cx="2895600" cy="365125"/>
          </a:xfrm>
        </p:spPr>
        <p:txBody>
          <a:bodyPr/>
          <a:lstStyle/>
          <a:p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4336" y="6453335"/>
            <a:ext cx="21336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E12BDD94-C90F-4660-BFB2-A69008A0F722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01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85800" y="37930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371601" y="5326183"/>
            <a:ext cx="6400799" cy="103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457201" y="642562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3124200" y="643948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6553201" y="6453337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8728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115617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1115617" y="1600202"/>
            <a:ext cx="757118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238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1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  <p:sp>
        <p:nvSpPr>
          <p:cNvPr id="30" name="Google Shape;30;p3"/>
          <p:cNvSpPr/>
          <p:nvPr/>
        </p:nvSpPr>
        <p:spPr>
          <a:xfrm>
            <a:off x="6876256" y="6597352"/>
            <a:ext cx="2016224" cy="14401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97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1637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115617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80679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圖表或組織圖" type="dgm">
  <p:cSld name="標題及圖表或組織圖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330450" y="-100013"/>
            <a:ext cx="6562725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42" name="Google Shape;42;p6"/>
          <p:cNvSpPr>
            <a:spLocks noGrp="1"/>
          </p:cNvSpPr>
          <p:nvPr>
            <p:ph type="dgm" idx="2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4605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406900"/>
            <a:ext cx="7235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59631" y="2906713"/>
            <a:ext cx="723508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33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文字在物件之上" type="txOverObj">
  <p:cSld name="標題及文字在物件之上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330450" y="-100013"/>
            <a:ext cx="6562725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238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57200" y="3938587"/>
            <a:ext cx="8229600" cy="218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238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57897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187624" y="4437114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187624" y="299695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342900" marR="0" lvl="0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9589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115617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1115616" y="1600202"/>
            <a:ext cx="33801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644008" y="1556793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26261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115617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457201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342900" marR="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1187625" y="2174875"/>
            <a:ext cx="330976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342900" marR="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4765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296907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238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714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74803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1792289" y="4800602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1792289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1792289" y="5367339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17145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171450" algn="l" rtl="0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17145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12462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115617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2638227" y="77591"/>
            <a:ext cx="4525963" cy="757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238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5041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 rot="5400000">
            <a:off x="4732338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35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238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66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14165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85800" y="37930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371600" y="5326183"/>
            <a:ext cx="6400799" cy="103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457200" y="642562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3124200" y="64394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6553200" y="645333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464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115616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1115616" y="1600200"/>
            <a:ext cx="757118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6876256" y="6597352"/>
            <a:ext cx="2016224" cy="14401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68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600" y="1628800"/>
            <a:ext cx="388843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299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10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115616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816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圖表或組織圖" type="dgm">
  <p:cSld name="標題及圖表或組織圖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330450" y="-100013"/>
            <a:ext cx="6562725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>
            <a:spLocks noGrp="1"/>
          </p:cNvSpPr>
          <p:nvPr>
            <p:ph type="dgm" idx="2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543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文字在物件之上" type="txOverObj">
  <p:cSld name="標題及文字在物件之上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330450" y="-100013"/>
            <a:ext cx="6562725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57200" y="3938587"/>
            <a:ext cx="8229600" cy="218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922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章節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187624" y="443711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187624" y="2996951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1625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115616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1115616" y="1600200"/>
            <a:ext cx="33801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644007" y="1556791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111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115616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2"/>
          </p:nvPr>
        </p:nvSpPr>
        <p:spPr>
          <a:xfrm>
            <a:off x="1187624" y="2174875"/>
            <a:ext cx="330976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120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401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9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標題及直排文字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115616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2638226" y="77589"/>
            <a:ext cx="4525963" cy="757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65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25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直排標題及文字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61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334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25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89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14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DC489-78C7-4E69-A67F-F1ACB2211EEE}" type="datetimeFigureOut">
              <a:rPr lang="zh-TW" altLang="en-US" smtClean="0"/>
              <a:t>2019/11/29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E3F8-CE30-40BE-B5A8-7EDAD55C19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964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115616" y="1600200"/>
            <a:ext cx="75711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DC489-78C7-4E69-A67F-F1ACB2211EE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8E3F8-CE30-40BE-B5A8-7EDAD55C19A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9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標楷體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5" y="0"/>
            <a:ext cx="91434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115617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115617" y="1600202"/>
            <a:ext cx="757118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1259633" y="6356352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endParaRPr lang="zh-TW" altLang="en-US" kern="0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685800"/>
            <a:fld id="{00000000-1234-1234-1234-123412341234}" type="slidenum">
              <a:rPr lang="en-US" altLang="zh-TW" kern="0" smtClean="0"/>
              <a:pPr defTabSz="685800"/>
              <a:t>‹#›</a:t>
            </a:fld>
            <a:endParaRPr lang="en-US" kern="0"/>
          </a:p>
        </p:txBody>
      </p:sp>
      <p:sp>
        <p:nvSpPr>
          <p:cNvPr id="16" name="Google Shape;16;p1"/>
          <p:cNvSpPr/>
          <p:nvPr/>
        </p:nvSpPr>
        <p:spPr>
          <a:xfrm>
            <a:off x="6820014" y="6406039"/>
            <a:ext cx="2088232" cy="404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028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4" y="0"/>
            <a:ext cx="91434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115616" y="274637"/>
            <a:ext cx="757118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115616" y="1600200"/>
            <a:ext cx="757118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1259632" y="6356350"/>
            <a:ext cx="13311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6820014" y="6406037"/>
            <a:ext cx="2088232" cy="404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777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youtu.be/BomILNO1Q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youtu.be/4C3Bwf_-A2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youtu.be/T4BFx8En7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hyperlink" Target="https://goo.gl/445Pg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outu.be/5WI4WlpFsB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c1MbiPiZxU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7E7w_Rc_jE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f9vsdrfqvU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youtu.be/H6hGJFfFyj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youtu.be/XlhWNlY9lh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youtu.be/8dsd1RNigwo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youtu.be/IS5uhYems_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youtu.be/SAyiMtfgBIE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youtu.be/DU08nBv5O4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youtu.be/rTLi9--c8gw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youtu.be/ruEjThLi7F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youtu.be/a0i4fdkXkv0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youtu.be/dcxumG2W5Gc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youtu.be/8dsd1RNigwo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youtu.be/F8IUG36_fJw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429309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年專案管理標竿企業獎</a:t>
            </a:r>
            <a:r>
              <a:rPr lang="zh-TW" altLang="zh-TW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暨</a:t>
            </a:r>
            <a:r>
              <a:rPr lang="en-US" altLang="zh-TW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華人</a:t>
            </a:r>
            <a:r>
              <a:rPr lang="zh-TW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十大傑出專案經理</a:t>
            </a:r>
            <a:r>
              <a:rPr lang="zh-TW" altLang="zh-TW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</a:t>
            </a:r>
            <a:r>
              <a:rPr lang="en-US" altLang="zh-TW" sz="7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7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頒獎典禮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7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601"/>
            <a:ext cx="9144000" cy="6286751"/>
          </a:xfrm>
        </p:spPr>
      </p:pic>
    </p:spTree>
    <p:extLst>
      <p:ext uri="{BB962C8B-B14F-4D97-AF65-F5344CB8AC3E}">
        <p14:creationId xmlns:p14="http://schemas.microsoft.com/office/powerpoint/2010/main" val="6048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85800"/>
            <a:ext cx="7571184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2020 </a:t>
            </a:r>
            <a:r>
              <a:rPr lang="zh-TW" altLang="en-US" dirty="0"/>
              <a:t>年參選</a:t>
            </a:r>
            <a:r>
              <a:rPr lang="zh-TW" altLang="en-US" dirty="0" smtClean="0"/>
              <a:t>報名準備起跑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>
                <a:solidFill>
                  <a:srgbClr val="0000FF"/>
                </a:solidFill>
              </a:rPr>
              <a:t>歡迎踴躍參加 廣為宣傳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549985" y="260648"/>
            <a:ext cx="615553" cy="6480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endParaRPr lang="zh-TW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0" b="50080"/>
          <a:stretch/>
        </p:blipFill>
        <p:spPr>
          <a:xfrm>
            <a:off x="1343762" y="2072020"/>
            <a:ext cx="7402923" cy="4021276"/>
          </a:xfrm>
        </p:spPr>
      </p:pic>
    </p:spTree>
    <p:extLst>
      <p:ext uri="{BB962C8B-B14F-4D97-AF65-F5344CB8AC3E}">
        <p14:creationId xmlns:p14="http://schemas.microsoft.com/office/powerpoint/2010/main" val="15484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3608" y="-27384"/>
            <a:ext cx="7571184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立即加入推廣志工交流群組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86" y="2288016"/>
            <a:ext cx="3091294" cy="309129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2376264" cy="571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5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>
          <a:xfrm>
            <a:off x="899592" y="213660"/>
            <a:ext cx="47880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latin typeface="標楷體" pitchFamily="65" charset="-120"/>
              </a:rPr>
              <a:t>主任評審</a:t>
            </a:r>
            <a:r>
              <a:rPr lang="en-US" altLang="zh-TW" dirty="0" smtClean="0">
                <a:latin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</a:rPr>
            </a:br>
            <a:r>
              <a:rPr lang="zh-TW" altLang="zh-TW" dirty="0" smtClean="0">
                <a:latin typeface="標楷體" pitchFamily="65" charset="-120"/>
              </a:rPr>
              <a:t>葉維銓</a:t>
            </a:r>
            <a:r>
              <a:rPr lang="zh-TW" altLang="en-US" dirty="0" smtClean="0">
                <a:latin typeface="標楷體" pitchFamily="65" charset="-120"/>
              </a:rPr>
              <a:t> 簡介</a:t>
            </a:r>
            <a:endParaRPr lang="zh-TW" altLang="en-US" dirty="0" smtClean="0"/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>
          <a:xfrm>
            <a:off x="1157495" y="1916832"/>
            <a:ext cx="7571184" cy="4525963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2600" dirty="0" smtClean="0">
                <a:latin typeface="標楷體" pitchFamily="65" charset="-120"/>
              </a:rPr>
              <a:t>現職</a:t>
            </a:r>
            <a:r>
              <a:rPr lang="en-US" altLang="zh-TW" sz="2600" dirty="0" smtClean="0">
                <a:latin typeface="標楷體" pitchFamily="65" charset="-120"/>
              </a:rPr>
              <a:t>:</a:t>
            </a:r>
            <a:r>
              <a:rPr lang="zh-TW" altLang="en-US" sz="2400" dirty="0"/>
              <a:t>國家標準技術委員會主席</a:t>
            </a:r>
            <a:endParaRPr lang="en-US" altLang="zh-TW" sz="2400" dirty="0" smtClean="0">
              <a:latin typeface="標楷體" pitchFamily="65" charset="-120"/>
            </a:endParaRPr>
          </a:p>
          <a:p>
            <a:pPr>
              <a:lnSpc>
                <a:spcPts val="4200"/>
              </a:lnSpc>
            </a:pPr>
            <a:r>
              <a:rPr lang="zh-TW" altLang="zh-TW" sz="2600" dirty="0" smtClean="0">
                <a:latin typeface="標楷體" pitchFamily="65" charset="-120"/>
              </a:rPr>
              <a:t>學歷</a:t>
            </a:r>
            <a:r>
              <a:rPr lang="en-US" altLang="zh-TW" sz="2600" dirty="0">
                <a:latin typeface="標楷體" pitchFamily="65" charset="-120"/>
              </a:rPr>
              <a:t>:</a:t>
            </a:r>
            <a:r>
              <a:rPr lang="zh-TW" altLang="zh-TW" sz="2600" dirty="0" smtClean="0">
                <a:latin typeface="標楷體" pitchFamily="65" charset="-120"/>
              </a:rPr>
              <a:t>中興大學公共政策研究所碩士</a:t>
            </a:r>
          </a:p>
          <a:p>
            <a:pPr>
              <a:lnSpc>
                <a:spcPts val="4200"/>
              </a:lnSpc>
            </a:pPr>
            <a:r>
              <a:rPr lang="zh-TW" altLang="zh-TW" sz="2600" dirty="0" smtClean="0">
                <a:latin typeface="標楷體" pitchFamily="65" charset="-120"/>
              </a:rPr>
              <a:t>經歷</a:t>
            </a:r>
            <a:r>
              <a:rPr lang="zh-TW" altLang="en-US" sz="2600" dirty="0" smtClean="0">
                <a:latin typeface="標楷體" pitchFamily="65" charset="-120"/>
              </a:rPr>
              <a:t>：</a:t>
            </a:r>
            <a:endParaRPr lang="en-US" altLang="zh-TW" sz="2600" dirty="0" smtClean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en-US" sz="2600" dirty="0" smtClean="0">
                <a:latin typeface="標楷體" pitchFamily="65" charset="-120"/>
              </a:rPr>
              <a:t>公務人員</a:t>
            </a:r>
            <a:r>
              <a:rPr lang="zh-TW" altLang="en-US" sz="2600" dirty="0">
                <a:latin typeface="標楷體" pitchFamily="65" charset="-120"/>
              </a:rPr>
              <a:t>保障暨培訓</a:t>
            </a:r>
            <a:r>
              <a:rPr lang="zh-TW" altLang="en-US" sz="2600" dirty="0" smtClean="0">
                <a:latin typeface="標楷體" pitchFamily="65" charset="-120"/>
              </a:rPr>
              <a:t>委員會副主任委員</a:t>
            </a:r>
            <a:r>
              <a:rPr lang="en-US" altLang="zh-TW" sz="2600" dirty="0" smtClean="0">
                <a:latin typeface="標楷體" pitchFamily="65" charset="-120"/>
              </a:rPr>
              <a:t/>
            </a:r>
            <a:br>
              <a:rPr lang="en-US" altLang="zh-TW" sz="2600" dirty="0" smtClean="0">
                <a:latin typeface="標楷體" pitchFamily="65" charset="-120"/>
              </a:rPr>
            </a:b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行政院研考會處長</a:t>
            </a:r>
            <a:endParaRPr lang="en-US" altLang="zh-TW" sz="2600" dirty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國家檔案局籌備處副主任</a:t>
            </a:r>
            <a:endParaRPr lang="en-US" altLang="zh-TW" sz="2600" dirty="0">
              <a:latin typeface="標楷體" pitchFamily="65" charset="-120"/>
            </a:endParaRPr>
          </a:p>
          <a:p>
            <a:pPr marL="0" indent="0">
              <a:lnSpc>
                <a:spcPts val="4200"/>
              </a:lnSpc>
              <a:buNone/>
            </a:pPr>
            <a:r>
              <a:rPr lang="en-US" altLang="zh-TW" sz="2600" dirty="0" smtClean="0">
                <a:latin typeface="標楷體" pitchFamily="65" charset="-120"/>
              </a:rPr>
              <a:t>	</a:t>
            </a:r>
            <a:r>
              <a:rPr lang="zh-TW" altLang="zh-TW" sz="2600" dirty="0" smtClean="0">
                <a:latin typeface="標楷體" pitchFamily="65" charset="-120"/>
              </a:rPr>
              <a:t>總統府第一局副局長、局長</a:t>
            </a: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7D0C472-EF39-409A-947D-CF2857035123}" type="slidenum">
              <a:rPr lang="en-US" altLang="zh-TW" b="0" u="none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TW" b="0" u="none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N:\110_PMI-TW\130_CNS21504\50_PTIC_葉副\業副照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808312" cy="22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06519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報告人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:</a:t>
            </a: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葉維銓 先生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/>
            </a:r>
            <a:b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</a:br>
            <a:r>
              <a:rPr lang="zh-TW" altLang="en-US" sz="4800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  <a:t>評審團主任評審</a:t>
            </a:r>
            <a:br>
              <a:rPr lang="zh-TW" altLang="en-US" sz="4800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</a:rPr>
            </a:br>
            <a:endParaRPr lang="zh-TW" altLang="en-US" sz="4800" b="1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84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1979775" y="188640"/>
            <a:ext cx="56783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1100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本屆產官學評審委員名單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4" name="Google Shape;234;p34"/>
          <p:cNvSpPr txBox="1">
            <a:spLocks noGrp="1"/>
          </p:cNvSpPr>
          <p:nvPr>
            <p:ph type="sldNum" idx="12"/>
          </p:nvPr>
        </p:nvSpPr>
        <p:spPr>
          <a:xfrm>
            <a:off x="6057900" y="5624513"/>
            <a:ext cx="16002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srgbClr val="000000"/>
              </a:buClr>
            </a:pPr>
            <a:fld id="{00000000-1234-1234-1234-123412341234}" type="slidenum">
              <a:rPr lang="en-US" altLang="zh-TW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685800">
                <a:buClr>
                  <a:srgbClr val="000000"/>
                </a:buClr>
              </a:pPr>
              <a:t>15</a:t>
            </a:fld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875" y="1196752"/>
            <a:ext cx="6120680" cy="54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0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12193" r="12625"/>
          <a:stretch/>
        </p:blipFill>
        <p:spPr>
          <a:xfrm>
            <a:off x="1308074" y="1328700"/>
            <a:ext cx="7195602" cy="51074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5059" y="185700"/>
            <a:ext cx="7571184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決審會議評審合照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致贈評審感謝狀合照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762000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9288" y="0"/>
            <a:ext cx="7571184" cy="1143000"/>
          </a:xfrm>
        </p:spPr>
        <p:txBody>
          <a:bodyPr/>
          <a:lstStyle/>
          <a:p>
            <a:r>
              <a:rPr lang="zh-TW" altLang="en-US" dirty="0" smtClean="0"/>
              <a:t>特色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51314" y="1020289"/>
            <a:ext cx="75531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本屆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評選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採用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中華專案管理學會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理事長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許秀影博士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所研發的「</a:t>
            </a:r>
            <a:r>
              <a:rPr lang="en-US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OPM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成熟度評核模式與雲端系統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」，作為企業組織成熟度及專案經理成熟度的評量機制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核</a:t>
            </a:r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模式符合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國際</a:t>
            </a:r>
            <a:r>
              <a:rPr lang="en-US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OPM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標準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與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結合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大中華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企業特色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，更將此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一致的評核標準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開發在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跨平台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且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易於使用的雲端系統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，大幅縮短投獎與評審審查時間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lang="en-US" altLang="zh-TW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評審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委員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除了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初審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線上資料審查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外，也經過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複</a:t>
            </a:r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審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面對面口試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，雙向溝通，讓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參賽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者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可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充分展現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對於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專案管理的重視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程度與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實際做法</a:t>
            </a:r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endParaRPr lang="en-US" altLang="zh-TW" sz="24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選拔機制</a:t>
            </a:r>
            <a:r>
              <a:rPr lang="zh-TW" altLang="zh-TW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公開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、公正、公平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及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標準化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，為參賽者、主辦單位及專案管理推廣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創造價值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，引領台灣企業與專案經理邁向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現代專案管理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因應變化所需的</a:t>
            </a:r>
            <a:r>
              <a:rPr lang="zh-TW" altLang="zh-TW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敏捷之路</a:t>
            </a:r>
            <a:r>
              <a:rPr lang="zh-TW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</a:p>
          <a:p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8"/>
          <p:cNvSpPr txBox="1">
            <a:spLocks noGrp="1"/>
          </p:cNvSpPr>
          <p:nvPr>
            <p:ph type="title"/>
          </p:nvPr>
        </p:nvSpPr>
        <p:spPr>
          <a:xfrm>
            <a:off x="1066801" y="414636"/>
            <a:ext cx="7335900" cy="6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 b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PMingLiu"/>
                <a:sym typeface="PMingLiu"/>
              </a:rPr>
              <a:t>流程說明</a:t>
            </a:r>
            <a:endParaRPr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1" name="Google Shape;261;p38"/>
          <p:cNvSpPr/>
          <p:nvPr/>
        </p:nvSpPr>
        <p:spPr>
          <a:xfrm>
            <a:off x="973138" y="1916113"/>
            <a:ext cx="1077900" cy="600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初檢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38"/>
          <p:cNvSpPr/>
          <p:nvPr/>
        </p:nvSpPr>
        <p:spPr>
          <a:xfrm>
            <a:off x="4211638" y="1916113"/>
            <a:ext cx="1152600" cy="641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線上審查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38"/>
          <p:cNvSpPr/>
          <p:nvPr/>
        </p:nvSpPr>
        <p:spPr>
          <a:xfrm>
            <a:off x="6062663" y="1893888"/>
            <a:ext cx="1101600" cy="6129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決審</a:t>
            </a:r>
            <a:br>
              <a: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會議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38"/>
          <p:cNvSpPr/>
          <p:nvPr/>
        </p:nvSpPr>
        <p:spPr>
          <a:xfrm>
            <a:off x="2154238" y="2098675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38"/>
          <p:cNvSpPr/>
          <p:nvPr/>
        </p:nvSpPr>
        <p:spPr>
          <a:xfrm>
            <a:off x="5465763" y="2128838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38"/>
          <p:cNvSpPr txBox="1"/>
          <p:nvPr/>
        </p:nvSpPr>
        <p:spPr>
          <a:xfrm>
            <a:off x="1066800" y="2917825"/>
            <a:ext cx="10065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初檢小組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38"/>
          <p:cNvSpPr txBox="1"/>
          <p:nvPr/>
        </p:nvSpPr>
        <p:spPr>
          <a:xfrm>
            <a:off x="4292600" y="2917825"/>
            <a:ext cx="8001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評審團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6286500" y="2917825"/>
            <a:ext cx="8001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評審團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2771775" y="1844675"/>
            <a:ext cx="792300" cy="79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3665538" y="2128838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38"/>
          <p:cNvSpPr txBox="1"/>
          <p:nvPr/>
        </p:nvSpPr>
        <p:spPr>
          <a:xfrm>
            <a:off x="2611438" y="2917825"/>
            <a:ext cx="8001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召集人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38"/>
          <p:cNvSpPr txBox="1"/>
          <p:nvPr/>
        </p:nvSpPr>
        <p:spPr>
          <a:xfrm>
            <a:off x="2540000" y="3376613"/>
            <a:ext cx="1928700" cy="20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協助評審團選   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出正、副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主任評審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建立共識及共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同準則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確立審查件數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與評核指標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4. OPM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教育訓練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38"/>
          <p:cNvSpPr txBox="1"/>
          <p:nvPr/>
        </p:nvSpPr>
        <p:spPr>
          <a:xfrm>
            <a:off x="942975" y="3376613"/>
            <a:ext cx="161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檢查送件資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料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進行投獎者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退件補件流程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確立進入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審查名單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4103688" y="3376613"/>
            <a:ext cx="16209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依評審指標評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審複審案件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保留特殊案件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供決審討論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5945188" y="3376613"/>
            <a:ext cx="1722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入圍報告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決議最後名次</a:t>
            </a:r>
            <a:b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   及備選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3.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議決特殊案例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4. 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產出名單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8"/>
          <p:cNvSpPr txBox="1"/>
          <p:nvPr/>
        </p:nvSpPr>
        <p:spPr>
          <a:xfrm>
            <a:off x="2743200" y="5638800"/>
            <a:ext cx="1108200" cy="8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6/18 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台北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942975" y="5653088"/>
            <a:ext cx="10572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2019/6/17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4195763" y="5653088"/>
            <a:ext cx="17241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6/18-7/31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線上評核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6046788" y="5613400"/>
            <a:ext cx="13812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9/8</a:t>
            </a:r>
            <a:b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台北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38"/>
          <p:cNvSpPr/>
          <p:nvPr/>
        </p:nvSpPr>
        <p:spPr>
          <a:xfrm>
            <a:off x="7956550" y="1844675"/>
            <a:ext cx="792300" cy="792300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38"/>
          <p:cNvSpPr txBox="1"/>
          <p:nvPr/>
        </p:nvSpPr>
        <p:spPr>
          <a:xfrm>
            <a:off x="7775575" y="2917825"/>
            <a:ext cx="12096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總會代表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38"/>
          <p:cNvSpPr txBox="1"/>
          <p:nvPr/>
        </p:nvSpPr>
        <p:spPr>
          <a:xfrm>
            <a:off x="7637464" y="5583237"/>
            <a:ext cx="14286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11/23</a:t>
            </a: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台北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38"/>
          <p:cNvSpPr txBox="1"/>
          <p:nvPr/>
        </p:nvSpPr>
        <p:spPr>
          <a:xfrm>
            <a:off x="7524750" y="3357563"/>
            <a:ext cx="1620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頒獎予得獎者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kumimoji="0" lang="zh-TW" alt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發佈得獎訊息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38"/>
          <p:cNvSpPr txBox="1"/>
          <p:nvPr/>
        </p:nvSpPr>
        <p:spPr>
          <a:xfrm>
            <a:off x="869250" y="1278638"/>
            <a:ext cx="2268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6/ 17  </a:t>
            </a:r>
            <a:r>
              <a:rPr kumimoji="0" lang="zh-TW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截止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5" name="Google Shape;285;p38"/>
          <p:cNvSpPr/>
          <p:nvPr/>
        </p:nvSpPr>
        <p:spPr>
          <a:xfrm>
            <a:off x="7364413" y="2128838"/>
            <a:ext cx="546000" cy="250800"/>
          </a:xfrm>
          <a:prstGeom prst="rightArrow">
            <a:avLst>
              <a:gd name="adj1" fmla="val 50000"/>
              <a:gd name="adj2" fmla="val 5443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7" name="Google Shape;287;p38"/>
          <p:cNvSpPr txBox="1"/>
          <p:nvPr/>
        </p:nvSpPr>
        <p:spPr>
          <a:xfrm>
            <a:off x="2840038" y="1882775"/>
            <a:ext cx="685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啟動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會議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38"/>
          <p:cNvSpPr txBox="1"/>
          <p:nvPr/>
        </p:nvSpPr>
        <p:spPr>
          <a:xfrm>
            <a:off x="8008938" y="1882775"/>
            <a:ext cx="687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頒獎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典禮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2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923277"/>
              </p:ext>
            </p:extLst>
          </p:nvPr>
        </p:nvGraphicFramePr>
        <p:xfrm>
          <a:off x="2898151" y="297430"/>
          <a:ext cx="6138345" cy="6424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2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流程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流程內容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說明標竿企業獎及十專獎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周龍鴻 主委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評審過程說明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葉維銓 主任評審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評審團上台受獎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專案管理標竿企業獎頒獎 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頒獎人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PMI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總會董事會主席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Mr. Randy Black</a:t>
                      </a:r>
                      <a:b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MI PMI-TW 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理事長陳威良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93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標竿企業所有得獎單位代表大合照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華人十大傑出專案經理獎頒獎</a:t>
                      </a:r>
                      <a:endParaRPr lang="en-US" altLang="zh-TW" sz="2000" dirty="0" smtClean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頒獎人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PMI</a:t>
                      </a: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總會董事會主席</a:t>
                      </a:r>
                      <a: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Mr. Randy Black</a:t>
                      </a:r>
                      <a:br>
                        <a:rPr lang="en-US" altLang="zh-TW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ITPM 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副理事長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 陳俊魁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0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傑出專案經理所有得獎人合照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95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所有得獎單位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得獎人合照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得獎單位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人親友團合照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" y="-18648"/>
            <a:ext cx="2854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144016"/>
            <a:ext cx="7571184" cy="620688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2019</a:t>
            </a:r>
            <a:r>
              <a:rPr lang="zh-TW" altLang="en-US" sz="4000" dirty="0" smtClean="0"/>
              <a:t>年得獎單位</a:t>
            </a:r>
            <a:r>
              <a:rPr lang="en-US" altLang="zh-TW" sz="4000" dirty="0" smtClean="0"/>
              <a:t>/</a:t>
            </a:r>
            <a:r>
              <a:rPr lang="zh-TW" altLang="en-US" sz="4000" dirty="0" smtClean="0"/>
              <a:t>得獎人</a:t>
            </a:r>
            <a:endParaRPr lang="zh-TW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259632" y="725795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恭喜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家獲獎企業及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位專案經理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</a:b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接下來進入頒獎儀式。謝謝各位。</a:t>
            </a:r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41" y="1600200"/>
            <a:ext cx="7647405" cy="5257800"/>
          </a:xfrm>
        </p:spPr>
      </p:pic>
    </p:spTree>
    <p:extLst>
      <p:ext uri="{BB962C8B-B14F-4D97-AF65-F5344CB8AC3E}">
        <p14:creationId xmlns:p14="http://schemas.microsoft.com/office/powerpoint/2010/main" val="20476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581128"/>
            <a:ext cx="9036050" cy="17018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2019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年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</a:rPr>
            </a:br>
            <a:r>
              <a:rPr lang="zh-TW" altLang="en-US" sz="4800" b="1" dirty="0" smtClean="0">
                <a:solidFill>
                  <a:srgbClr val="FF0000"/>
                </a:solidFill>
              </a:rPr>
              <a:t>專案管理標竿企業獎頒獎</a:t>
            </a:r>
            <a:endParaRPr lang="zh-TW" altLang="en-US" sz="4800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84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37112"/>
            <a:ext cx="9166595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</a:rPr>
              <a:t>專案管理標竿企業獎頒獎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zh-TW" altLang="en-US" sz="4800" dirty="0" smtClean="0">
                <a:solidFill>
                  <a:srgbClr val="FF0000"/>
                </a:solidFill>
              </a:rPr>
              <a:t>邀請</a:t>
            </a:r>
            <a:r>
              <a:rPr lang="zh-TW" altLang="en-US" sz="4800" dirty="0">
                <a:solidFill>
                  <a:srgbClr val="FF0000"/>
                </a:solidFill>
              </a:rPr>
              <a:t>頒獎</a:t>
            </a:r>
            <a:r>
              <a:rPr lang="zh-TW" altLang="en-US" sz="4800" dirty="0" smtClean="0">
                <a:solidFill>
                  <a:srgbClr val="FF0000"/>
                </a:solidFill>
              </a:rPr>
              <a:t>人</a:t>
            </a:r>
            <a:r>
              <a:rPr lang="en-US" altLang="zh-TW" sz="4800" dirty="0" smtClean="0">
                <a:solidFill>
                  <a:srgbClr val="FF0000"/>
                </a:solidFill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</a:rPr>
            </a:br>
            <a:r>
              <a:rPr lang="en-US" altLang="zh-TW" sz="4800" dirty="0" smtClean="0"/>
              <a:t>PMI </a:t>
            </a:r>
            <a:r>
              <a:rPr lang="zh-TW" altLang="en-US" sz="4800" dirty="0" smtClean="0"/>
              <a:t>總會代表 </a:t>
            </a:r>
            <a:r>
              <a:rPr lang="en-US" altLang="zh-TW" sz="4800" dirty="0" err="1" smtClean="0"/>
              <a:t>Mr.Randy</a:t>
            </a:r>
            <a:r>
              <a:rPr lang="en-US" altLang="zh-TW" sz="4800" dirty="0" smtClean="0"/>
              <a:t> Black</a:t>
            </a:r>
            <a:r>
              <a:rPr lang="en-US" altLang="zh-TW" sz="4800" dirty="0"/>
              <a:t/>
            </a:r>
            <a:br>
              <a:rPr lang="en-US" altLang="zh-TW" sz="4800" dirty="0"/>
            </a:br>
            <a:r>
              <a:rPr lang="zh-TW" altLang="en-US" sz="3600" dirty="0" smtClean="0"/>
              <a:t>社團</a:t>
            </a:r>
            <a:r>
              <a:rPr lang="zh-TW" altLang="en-US" sz="3600" dirty="0"/>
              <a:t>法人國際專案管理學會台灣分會 </a:t>
            </a:r>
            <a:r>
              <a:rPr lang="zh-TW" altLang="en-US" sz="3600" dirty="0" smtClean="0"/>
              <a:t>陳威良</a:t>
            </a:r>
            <a:r>
              <a:rPr lang="zh-TW" altLang="en-US" sz="3300" dirty="0"/>
              <a:t>理事長</a:t>
            </a:r>
            <a:r>
              <a:rPr lang="en-US" altLang="zh-TW" sz="3600" dirty="0" smtClean="0">
                <a:solidFill>
                  <a:srgbClr val="FF0000"/>
                </a:solidFill>
              </a:rPr>
              <a:t/>
            </a:r>
            <a:br>
              <a:rPr lang="en-US" altLang="zh-TW" sz="3600" dirty="0" smtClean="0">
                <a:solidFill>
                  <a:srgbClr val="FF0000"/>
                </a:solidFill>
              </a:rPr>
            </a:br>
            <a:endParaRPr lang="zh-TW" altLang="en-US" sz="3600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32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41396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優選企業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依序上台 受獎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9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優選企業得獎單位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24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290380"/>
              </p:ext>
            </p:extLst>
          </p:nvPr>
        </p:nvGraphicFramePr>
        <p:xfrm>
          <a:off x="1475655" y="1632168"/>
          <a:ext cx="7488833" cy="2844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2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2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單位名稱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領獎代表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2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大同永旭能源股份有限公司</a:t>
                      </a:r>
                      <a:endParaRPr lang="zh-TW" altLang="en-US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TW" altLang="en-US" sz="2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黃允巍總經理</a:t>
                      </a:r>
                      <a:endParaRPr lang="zh-TW" altLang="en-US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協科資訊股份有限公司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蕭陳德總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經理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屏東縣政府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李耀庭</a:t>
                      </a:r>
                      <a:r>
                        <a:rPr lang="en-US" altLang="zh-TW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TW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執行秘書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8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0000"/>
                </a:solidFill>
              </a:rPr>
              <a:t>大同永旭能源</a:t>
            </a:r>
            <a:r>
              <a:rPr lang="zh-TW" altLang="en-US" dirty="0" smtClean="0">
                <a:solidFill>
                  <a:srgbClr val="000000"/>
                </a:solidFill>
              </a:rPr>
              <a:t>股份有限公司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393611" y="6165304"/>
            <a:ext cx="688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59632" y="634125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https://youtu.be/BomILNO1QsE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3513" y="1607676"/>
            <a:ext cx="4756799" cy="35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259632" y="5408349"/>
            <a:ext cx="788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張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耀尹、馮祥恩、吳銘智、李佳芸、黃允巍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總經理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、陳熙杰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、廖晟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凱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38004"/>
            <a:ext cx="2124000" cy="5703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7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協科資訊股份有限公司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04260" y="6373487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https://youtu.be/4C3Bwf_-A2k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04260" y="5450157"/>
            <a:ext cx="754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詹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偉瀚、楊顯評、蕭陳德、陳翰文、黃亭穎、許凱婷、張瑜庭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30" y="1268256"/>
            <a:ext cx="5575868" cy="418190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67032"/>
            <a:ext cx="1555658" cy="8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屏東縣政府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04260" y="6373487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://youtu.be/T4BFx8En7Vg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04260" y="5450157"/>
            <a:ext cx="7290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吳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晏紋、林秀美、蔣季倫、林佳慧、黃國維、林家瑋、黃建嘉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劉玉玲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、李耀庭、鄭伃彤、陳締原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92" y="1373299"/>
            <a:ext cx="5298144" cy="397181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24" y="1100543"/>
            <a:ext cx="1392354" cy="13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27474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典範企業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 受獎</a:t>
            </a:r>
            <a:endParaRPr lang="zh-TW" altLang="en-US" sz="4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4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69680"/>
            <a:ext cx="7571184" cy="1143000"/>
          </a:xfrm>
        </p:spPr>
        <p:txBody>
          <a:bodyPr/>
          <a:lstStyle/>
          <a:p>
            <a:r>
              <a:rPr lang="zh-TW" altLang="en-US" dirty="0" smtClean="0"/>
              <a:t>典範企業得獎單位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29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092850"/>
              </p:ext>
            </p:extLst>
          </p:nvPr>
        </p:nvGraphicFramePr>
        <p:xfrm>
          <a:off x="1403648" y="1268760"/>
          <a:ext cx="7560840" cy="3707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名稱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領獎代表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致伸科技股份有限公司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周衍洲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副總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經理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香港商聯寶電腦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有限公司台灣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大穂一彥</a:t>
                      </a:r>
                      <a:r>
                        <a:rPr lang="zh-TW" alt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總監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湯武生技企業有限公司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蘇吉祥</a:t>
                      </a:r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董事長</a:t>
                      </a:r>
                      <a:endParaRPr lang="zh-TW" alt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漢翔航空工業股份有限公司民用飛機專案處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黃國哲副處長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1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065196"/>
            <a:ext cx="9036050" cy="17018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標竿企業獎主委及十</a:t>
            </a: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專獎總召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周龍鴻</a:t>
            </a:r>
            <a:r>
              <a:rPr lang="en-US" altLang="zh-TW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en-US" altLang="zh-TW" sz="48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PgMP</a:t>
            </a:r>
            <a:r>
              <a:rPr lang="zh-TW" altLang="en-US" sz="4800" dirty="0" smtClean="0">
                <a:solidFill>
                  <a:schemeClr val="tx2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報告</a:t>
            </a:r>
            <a:endParaRPr lang="zh-TW" altLang="en-US" sz="4800" b="1" dirty="0" smtClean="0">
              <a:solidFill>
                <a:schemeClr val="tx2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87624" y="587727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影片網址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2000" u="sng" dirty="0">
                <a:hlinkClick r:id="rId4"/>
              </a:rPr>
              <a:t>https://goo.gl/445PgL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2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致伸科技股份有限公司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30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675086" y="645366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youtu.be/5WI4WlpFsBI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 </a:t>
            </a:r>
            <a:endParaRPr lang="en-US" altLang="zh-TW" sz="20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9473" y="5437999"/>
            <a:ext cx="7467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曾聖然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客戶經理、蔡磊龍研發處長、周以德資深協理、周衍洲副總經理、蔡昆男資深經理、李環墀協理</a:t>
            </a:r>
          </a:p>
        </p:txBody>
      </p:sp>
      <p:pic>
        <p:nvPicPr>
          <p:cNvPr id="2050" name="Picture 2" descr="https://lh6.googleusercontent.com/hZb0wYkN6HdThEr2cdo6CKLI-AQKjr7kTS27JYG1E6XMRcfVpJ6zGXNkhkyl9ocSLXpH3yEgddeVsh3Ol47_sHh4IM68kKmUeAacq3p-IdVn1zWA54piEoqFQMQyWSVBhykc78x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05488"/>
            <a:ext cx="5346878" cy="35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9574" y="999802"/>
            <a:ext cx="2909889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6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ctr"/>
            <a:r>
              <a:rPr lang="zh-TW" altLang="en-US" sz="3600" dirty="0">
                <a:solidFill>
                  <a:srgbClr val="000000"/>
                </a:solidFill>
              </a:rPr>
              <a:t>香港商聯寶電腦</a:t>
            </a:r>
            <a:r>
              <a:rPr lang="zh-TW" altLang="en-US" sz="3600" dirty="0" smtClean="0">
                <a:solidFill>
                  <a:srgbClr val="000000"/>
                </a:solidFill>
              </a:rPr>
              <a:t>有限公司台灣</a:t>
            </a:r>
            <a:r>
              <a:rPr lang="zh-TW" altLang="en-US" sz="3600" dirty="0">
                <a:solidFill>
                  <a:srgbClr val="000000"/>
                </a:solidFill>
              </a:rPr>
              <a:t>分公司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88" y="1526640"/>
            <a:ext cx="4936747" cy="3702560"/>
          </a:xfrm>
        </p:spPr>
      </p:pic>
      <p:sp>
        <p:nvSpPr>
          <p:cNvPr id="9" name="文字方塊 8"/>
          <p:cNvSpPr txBox="1"/>
          <p:nvPr/>
        </p:nvSpPr>
        <p:spPr>
          <a:xfrm>
            <a:off x="1763688" y="619708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3"/>
              </a:rPr>
              <a:t>https://youtu.be/yc1MbiPiZxU</a:t>
            </a:r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原有的網址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)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63688" y="5517232"/>
            <a:ext cx="746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香港商聯寶</a:t>
            </a:r>
            <a:r>
              <a:rPr lang="zh-TW" altLang="en-US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電腦專案管理團隊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2546027" cy="8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71184" cy="1143000"/>
          </a:xfrm>
        </p:spPr>
        <p:txBody>
          <a:bodyPr>
            <a:normAutofit/>
          </a:bodyPr>
          <a:lstStyle/>
          <a:p>
            <a:pPr fontAlgn="ctr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湯武生技企業有限公司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28" y="1538574"/>
            <a:ext cx="5091160" cy="3816648"/>
          </a:xfrm>
        </p:spPr>
      </p:pic>
      <p:sp>
        <p:nvSpPr>
          <p:cNvPr id="9" name="文字方塊 8"/>
          <p:cNvSpPr txBox="1"/>
          <p:nvPr/>
        </p:nvSpPr>
        <p:spPr>
          <a:xfrm>
            <a:off x="1259632" y="636162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3"/>
              </a:rPr>
              <a:t>https://youtu.be/W7E7w_Rc_jE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59632" y="5443028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黃麗英 研發組長、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柯文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峻 生產課長、黃耀國 廠長、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黃彰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 副總經理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楊偉克 倉管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課長、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蔡曉莉 品管組長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340768"/>
            <a:ext cx="2724655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81196" y="213902"/>
            <a:ext cx="7571184" cy="1143000"/>
          </a:xfrm>
        </p:spPr>
        <p:txBody>
          <a:bodyPr>
            <a:normAutofit fontScale="90000"/>
          </a:bodyPr>
          <a:lstStyle/>
          <a:p>
            <a:pPr fontAlgn="ctr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漢翔航空工業</a:t>
            </a:r>
            <a:r>
              <a:rPr lang="zh-TW" altLang="en-US" dirty="0" smtClean="0">
                <a:solidFill>
                  <a:schemeClr val="dk1"/>
                </a:solidFill>
                <a:latin typeface="標楷體" panose="03000509000000000000" pitchFamily="65" charset="-120"/>
              </a:rPr>
              <a:t>股份有限公司</a:t>
            </a:r>
            <a:r>
              <a:rPr lang="en-US" altLang="zh-TW" dirty="0" smtClean="0">
                <a:solidFill>
                  <a:schemeClr val="dk1"/>
                </a:solidFill>
                <a:latin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chemeClr val="dk1"/>
                </a:solidFill>
                <a:latin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dk1"/>
                </a:solidFill>
                <a:latin typeface="標楷體" panose="03000509000000000000" pitchFamily="65" charset="-120"/>
              </a:rPr>
              <a:t>民用</a:t>
            </a:r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飛機專案處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43" y="1556792"/>
            <a:ext cx="5099777" cy="3825696"/>
          </a:xfrm>
        </p:spPr>
      </p:pic>
      <p:sp>
        <p:nvSpPr>
          <p:cNvPr id="9" name="文字方塊 8"/>
          <p:cNvSpPr txBox="1"/>
          <p:nvPr/>
        </p:nvSpPr>
        <p:spPr>
          <a:xfrm>
            <a:off x="1763688" y="6197081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3"/>
              </a:rPr>
              <a:t>https://youtu.be/gf9vsdrfqvU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63688" y="5517232"/>
            <a:ext cx="746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連傑義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、朱筱微、張孟琳、洪藝瑄、顏雅慧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628800"/>
            <a:ext cx="1144818" cy="10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9854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專案管理標竿企業獎頒獎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標竿企業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 受獎</a:t>
            </a:r>
            <a:endParaRPr lang="zh-TW" altLang="en-US" sz="4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標竿企業得獎單位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35</a:t>
            </a:fld>
            <a:endParaRPr lang="zh-TW" altLang="en-US"/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870155"/>
              </p:ext>
            </p:extLst>
          </p:nvPr>
        </p:nvGraphicFramePr>
        <p:xfrm>
          <a:off x="1259631" y="1772816"/>
          <a:ext cx="7560841" cy="2326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6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名稱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領獎代表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48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中華電信股份有限公司</a:t>
                      </a:r>
                      <a:endParaRPr lang="en-US" altLang="zh-TW" sz="2800" b="0" i="0" kern="1200" dirty="0" smtClean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l" fontAlgn="t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臺灣南區電信分公司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張義豐</a:t>
                      </a:r>
                      <a:endParaRPr lang="en-US" altLang="zh-TW" sz="2800" b="0" i="0" kern="1200" dirty="0" smtClean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algn="l" fontAlgn="ctr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分公司總經理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日昇意定科技顧問有限公司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80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朱垚</a:t>
                      </a:r>
                      <a:r>
                        <a:rPr lang="zh-TW" altLang="en-US" sz="240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䵺</a:t>
                      </a:r>
                      <a:r>
                        <a:rPr lang="zh-TW" altLang="en-US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總經理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1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t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中華電信股份有限公司</a:t>
            </a:r>
            <a:r>
              <a:rPr lang="en-US" altLang="zh-TW" dirty="0">
                <a:solidFill>
                  <a:schemeClr val="dk1"/>
                </a:solidFill>
                <a:latin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dk1"/>
                </a:solidFill>
                <a:latin typeface="標楷體" panose="03000509000000000000" pitchFamily="65" charset="-120"/>
              </a:rPr>
            </a:br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臺灣南區電信分公司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36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676654" y="634179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 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youtu.be/H6hGJFfFyj8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76654" y="5635841"/>
            <a:ext cx="746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「彰化彰濱太陽光電新建工程」專案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060848"/>
            <a:ext cx="1120728" cy="672436"/>
          </a:xfrm>
          <a:prstGeom prst="rect">
            <a:avLst/>
          </a:prstGeom>
        </p:spPr>
      </p:pic>
      <p:pic>
        <p:nvPicPr>
          <p:cNvPr id="1026" name="Picture 2" descr="C:\Users\adm\Downloads\中華電信_團隊合照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5064166" cy="37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6632"/>
            <a:ext cx="3680710" cy="22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t"/>
            <a:r>
              <a:rPr lang="zh-TW" altLang="en-US" dirty="0">
                <a:solidFill>
                  <a:schemeClr val="dk1"/>
                </a:solidFill>
                <a:latin typeface="標楷體" panose="03000509000000000000" pitchFamily="65" charset="-120"/>
              </a:rPr>
              <a:t>日昇意定科技顧問有限公司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37</a:t>
            </a:fld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14763" y="6360354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影片網址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youtu.be/XlhWNlY9lhU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endParaRPr lang="zh-TW" altLang="en-US" sz="2000" dirty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514763" y="5680505"/>
            <a:ext cx="746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團隊合照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左起 吳佳媚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、朱國權、邱淑姬、朱垚䵺</a:t>
            </a:r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r="8782"/>
          <a:stretch/>
        </p:blipFill>
        <p:spPr>
          <a:xfrm>
            <a:off x="2280213" y="1506762"/>
            <a:ext cx="5427238" cy="3818781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68" y="1128042"/>
            <a:ext cx="1855412" cy="15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28260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專案管理企業獎得獎單位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sz="4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合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照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/>
              <a:t>請</a:t>
            </a:r>
            <a:r>
              <a:rPr lang="zh-TW" altLang="en-US" dirty="0" smtClean="0"/>
              <a:t>所有企業獎得獎單位代表上台</a:t>
            </a:r>
            <a:endParaRPr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1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110_PMI-TW\2019_標竿+十專\140_頒獎典禮\080_照片\Selection (2000px)\2000px_3W0A6880_專案管理標竿企業獎得獎單位合照_19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73195"/>
            <a:ext cx="7620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514812" y="1268760"/>
            <a:ext cx="7109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sz="36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專案管理標竿企業獎得獎單位合照</a:t>
            </a:r>
          </a:p>
        </p:txBody>
      </p:sp>
    </p:spTree>
    <p:extLst>
      <p:ext uri="{BB962C8B-B14F-4D97-AF65-F5344CB8AC3E}">
        <p14:creationId xmlns:p14="http://schemas.microsoft.com/office/powerpoint/2010/main" val="337388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4624"/>
            <a:ext cx="5512197" cy="1143000"/>
          </a:xfrm>
        </p:spPr>
        <p:txBody>
          <a:bodyPr/>
          <a:lstStyle/>
          <a:p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Roger,PgMP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簡介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826897"/>
            <a:ext cx="7775401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周龍鴻 </a:t>
            </a:r>
            <a:r>
              <a:rPr lang="en-US" altLang="zh-TW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oger, PgMP, CSP</a:t>
            </a:r>
          </a:p>
          <a:p>
            <a:pPr marL="0" indent="365125">
              <a:lnSpc>
                <a:spcPct val="120000"/>
              </a:lnSpc>
              <a:buNone/>
            </a:pPr>
            <a:r>
              <a:rPr lang="en-US" altLang="zh-TW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PMI-TW</a:t>
            </a:r>
            <a:r>
              <a:rPr lang="zh-TW" alt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標竿企業獎</a:t>
            </a:r>
            <a:r>
              <a:rPr lang="en-GB" altLang="zh-TW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TW" altLang="en-US" sz="25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十專獎 主委</a:t>
            </a:r>
          </a:p>
          <a:p>
            <a:pPr>
              <a:lnSpc>
                <a:spcPct val="120000"/>
              </a:lnSpc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現職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365125">
              <a:lnSpc>
                <a:spcPct val="120000"/>
              </a:lnSpc>
              <a:buNone/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長宏專案管理顧問公司 總經理</a:t>
            </a:r>
            <a:endParaRPr lang="en-US" altLang="zh-TW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>
              <a:lnSpc>
                <a:spcPct val="120000"/>
              </a:lnSpc>
              <a:buNone/>
            </a:pP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專案</a:t>
            </a:r>
            <a:r>
              <a:rPr lang="zh-TW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經理雜誌 總編輯</a:t>
            </a:r>
          </a:p>
          <a:p>
            <a:pPr marL="0" indent="365125">
              <a:lnSpc>
                <a:spcPct val="120000"/>
              </a:lnSpc>
              <a:buNone/>
            </a:pPr>
            <a:r>
              <a:rPr lang="zh-TW" altLang="en-US" sz="2500" dirty="0" smtClean="0"/>
              <a:t> </a:t>
            </a:r>
            <a:r>
              <a:rPr lang="en-US" altLang="zh-TW" sz="2500" dirty="0" smtClean="0"/>
              <a:t>PMI-TW </a:t>
            </a:r>
            <a:r>
              <a:rPr lang="zh-TW" altLang="en-US" sz="2500" dirty="0" smtClean="0"/>
              <a:t>副理事長</a:t>
            </a:r>
            <a:endParaRPr lang="en-US" altLang="zh-TW" sz="2500" dirty="0"/>
          </a:p>
          <a:p>
            <a:pPr>
              <a:lnSpc>
                <a:spcPct val="120000"/>
              </a:lnSpc>
            </a:pP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榮譽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全球唯一華人連續兩屆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PMI Award</a:t>
            </a: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獲獎 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Agile Award </a:t>
            </a:r>
            <a:r>
              <a:rPr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獲獎</a:t>
            </a:r>
            <a:endParaRPr lang="en-US" altLang="zh-TW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kumimoji="0" lang="zh-TW" alt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國際證照</a:t>
            </a:r>
            <a:r>
              <a:rPr kumimoji="0"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TW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PgMP,PMP,PMI</a:t>
            </a:r>
            <a:r>
              <a:rPr lang="en-US" altLang="zh-TW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-PBA,PMI-ACP,PMI-RMP, CSP,CSPO,CSM,CBAP</a:t>
            </a:r>
            <a:r>
              <a:rPr lang="en-US" altLang="zh-TW" sz="2500" dirty="0" smtClean="0"/>
              <a:t>, CLP</a:t>
            </a:r>
            <a:endParaRPr kumimoji="0" lang="zh-TW" alt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rogerPgMP_101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"/>
            <a:ext cx="2051720" cy="308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8680450" y="63817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 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r>
              <a:rPr lang="en-US" altLang="zh-TW" sz="1400" b="0" i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70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879" y="4653136"/>
            <a:ext cx="9036050" cy="1701800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 smtClean="0">
                <a:solidFill>
                  <a:srgbClr val="FF0000"/>
                </a:solidFill>
              </a:rPr>
              <a:t>2019</a:t>
            </a:r>
            <a:r>
              <a:rPr lang="zh-TW" altLang="en-US" sz="4800" b="1" dirty="0" smtClean="0">
                <a:solidFill>
                  <a:srgbClr val="FF0000"/>
                </a:solidFill>
              </a:rPr>
              <a:t>年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華人十大傑出專案經理獎頒獎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邀請頒獎人上台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</a:rPr>
              <a:t>PMI </a:t>
            </a:r>
            <a:r>
              <a:rPr lang="zh-TW" altLang="en-US" dirty="0">
                <a:latin typeface="標楷體" pitchFamily="65" charset="-120"/>
              </a:rPr>
              <a:t>總會代表 </a:t>
            </a:r>
            <a:r>
              <a:rPr lang="en-US" altLang="zh-TW" dirty="0" err="1">
                <a:latin typeface="標楷體" pitchFamily="65" charset="-120"/>
              </a:rPr>
              <a:t>Mr.Randy</a:t>
            </a:r>
            <a:r>
              <a:rPr lang="en-US" altLang="zh-TW" dirty="0">
                <a:latin typeface="標楷體" pitchFamily="65" charset="-120"/>
              </a:rPr>
              <a:t> Black</a:t>
            </a:r>
            <a:br>
              <a:rPr lang="en-US" altLang="zh-TW" dirty="0">
                <a:latin typeface="標楷體" pitchFamily="65" charset="-120"/>
              </a:rPr>
            </a:br>
            <a:r>
              <a:rPr lang="zh-TW" altLang="en-US" sz="3200" dirty="0"/>
              <a:t>社團</a:t>
            </a:r>
            <a:r>
              <a:rPr lang="zh-TW" altLang="en-US" sz="3200" dirty="0" smtClean="0"/>
              <a:t>法人台灣國際</a:t>
            </a:r>
            <a:r>
              <a:rPr lang="zh-TW" altLang="en-US" sz="3200" dirty="0"/>
              <a:t>專案</a:t>
            </a:r>
            <a:r>
              <a:rPr lang="zh-TW" altLang="en-US" sz="3200" dirty="0" smtClean="0"/>
              <a:t>管理師協會 陳俊魁</a:t>
            </a:r>
            <a:r>
              <a:rPr lang="zh-TW" altLang="en-US" sz="3200" dirty="0"/>
              <a:t>副</a:t>
            </a:r>
            <a:r>
              <a:rPr lang="zh-TW" altLang="en-US" sz="3200" dirty="0" smtClean="0"/>
              <a:t>理事長</a:t>
            </a:r>
            <a:r>
              <a:rPr lang="en-US" altLang="zh-TW" sz="3200" dirty="0">
                <a:solidFill>
                  <a:srgbClr val="FF0000"/>
                </a:solidFill>
                <a:latin typeface="標楷體" pitchFamily="65" charset="-120"/>
              </a:rPr>
              <a:t/>
            </a:r>
            <a:br>
              <a:rPr lang="en-US" altLang="zh-TW" sz="3200" dirty="0">
                <a:solidFill>
                  <a:srgbClr val="FF0000"/>
                </a:solidFill>
                <a:latin typeface="標楷體" pitchFamily="65" charset="-120"/>
              </a:rPr>
            </a:b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3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華人十大傑出專案經理獎頒獎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請依序上台受獎 </a:t>
            </a:r>
            <a:r>
              <a:rPr lang="en-US" altLang="zh-TW" sz="2200" dirty="0" smtClean="0">
                <a:latin typeface="標楷體" pitchFamily="65" charset="-120"/>
              </a:rPr>
              <a:t>(</a:t>
            </a:r>
            <a:r>
              <a:rPr lang="zh-TW" altLang="en-US" sz="2200" dirty="0" smtClean="0">
                <a:latin typeface="標楷體" pitchFamily="65" charset="-120"/>
              </a:rPr>
              <a:t>依</a:t>
            </a:r>
            <a:r>
              <a:rPr lang="zh-TW" altLang="en-US" sz="2200" dirty="0">
                <a:latin typeface="標楷體" pitchFamily="65" charset="-120"/>
              </a:rPr>
              <a:t>姓名</a:t>
            </a:r>
            <a:r>
              <a:rPr lang="zh-TW" altLang="en-US" sz="2200" dirty="0" smtClean="0">
                <a:latin typeface="標楷體" pitchFamily="65" charset="-120"/>
              </a:rPr>
              <a:t>筆劃排序</a:t>
            </a:r>
            <a:r>
              <a:rPr lang="en-US" altLang="zh-TW" sz="2200" dirty="0" smtClean="0">
                <a:latin typeface="標楷體" pitchFamily="65" charset="-120"/>
              </a:rPr>
              <a:t>)</a:t>
            </a:r>
            <a:endParaRPr lang="zh-TW" altLang="en-US" sz="2200" dirty="0" smtClean="0">
              <a:latin typeface="標楷體" pitchFamily="65" charset="-120"/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5076056" y="5767388"/>
            <a:ext cx="367240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en-US" altLang="zh-TW" sz="2800" b="0" u="none" dirty="0">
                <a:solidFill>
                  <a:srgbClr val="FFFF00"/>
                </a:solidFill>
              </a:rPr>
              <a:t>	   	</a:t>
            </a:r>
            <a:endParaRPr lang="en-US" altLang="zh-TW" sz="2400" u="none" dirty="0">
              <a:solidFill>
                <a:srgbClr val="660066"/>
              </a:solidFill>
              <a:latin typeface="Monotype Corsiva" pitchFamily="66" charset="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85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2019</a:t>
            </a:r>
            <a:r>
              <a:rPr lang="zh-TW" altLang="en-US" dirty="0" smtClean="0"/>
              <a:t>十大傑出專案經理獎得獎人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907906"/>
              </p:ext>
            </p:extLst>
          </p:nvPr>
        </p:nvGraphicFramePr>
        <p:xfrm>
          <a:off x="1403647" y="1600200"/>
          <a:ext cx="7283153" cy="4703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序號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公司名稱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得獎人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資拓宏宇國際股份有限公司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呂炯明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嘉南藥理大學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李得元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中華電信</a:t>
                      </a:r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股份有限公司</a:t>
                      </a:r>
                      <a:endParaRPr lang="en-US" altLang="zh-TW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l" fontAlgn="ctr"/>
                      <a:r>
                        <a:rPr lang="zh-TW" alt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南區電信分公司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林慶和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香港商聯寶電腦有限公司台灣分公司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侯里智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中華開發金融控股公司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莊信慧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6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樂高渥克公關廣告活動有限公司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郭慶輝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台灣世曦工程顧問股份有限公司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陳協良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8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行政院環境保護署環境監測及資訊處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黃俊銘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9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麗寶大數據股份有限公司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黃遠鵬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標楷體" pitchFamily="65" charset="-120"/>
                          <a:cs typeface="Times New Roman" panose="02020603050405020304" pitchFamily="18" charset="0"/>
                        </a:rPr>
                        <a:t>10</a:t>
                      </a:r>
                      <a:endParaRPr lang="zh-TW" altLang="en-US" sz="2000" dirty="0">
                        <a:latin typeface="Times New Roman" panose="02020603050405020304" pitchFamily="18" charset="0"/>
                        <a:ea typeface="標楷體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致伸科技股份有限公司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蔡昆男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588224" y="638132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依姓名筆劃排序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014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更多詳情，參閱十專獎官網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6013" y="1628800"/>
            <a:ext cx="7920483" cy="461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9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sz="3200" dirty="0" smtClean="0"/>
              <a:t>資拓宏宇國際股份有限公司 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呂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</a:rPr>
              <a:t>炯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明</a:t>
            </a:r>
            <a:r>
              <a:rPr lang="zh-TW" altLang="en-US" sz="3200" dirty="0"/>
              <a:t>經理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44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https://youtu.be/8dsd1RNigwo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32" y="1340767"/>
            <a:ext cx="3240000" cy="4680000"/>
          </a:xfrm>
        </p:spPr>
      </p:pic>
    </p:spTree>
    <p:extLst>
      <p:ext uri="{BB962C8B-B14F-4D97-AF65-F5344CB8AC3E}">
        <p14:creationId xmlns:p14="http://schemas.microsoft.com/office/powerpoint/2010/main" val="31239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ctr"/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</a:rPr>
              <a:t>嘉南藥理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大學 李得元</a:t>
            </a:r>
            <a:r>
              <a:rPr lang="zh-TW" altLang="en-US" sz="3600" dirty="0"/>
              <a:t>副教授</a:t>
            </a:r>
            <a:endParaRPr lang="zh-TW" altLang="en-US" sz="3600" dirty="0">
              <a:solidFill>
                <a:srgbClr val="000000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https://youtu.be/IS5uhYems_g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1" t="26404" r="39615" b="24360"/>
          <a:stretch/>
        </p:blipFill>
        <p:spPr>
          <a:xfrm>
            <a:off x="3347864" y="1417638"/>
            <a:ext cx="2952328" cy="4171602"/>
          </a:xfrm>
        </p:spPr>
      </p:pic>
    </p:spTree>
    <p:extLst>
      <p:ext uri="{BB962C8B-B14F-4D97-AF65-F5344CB8AC3E}">
        <p14:creationId xmlns:p14="http://schemas.microsoft.com/office/powerpoint/2010/main" val="16051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</a:rPr>
              <a:t>中華電信股份有限公司</a:t>
            </a:r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</a:rPr>
              <a:t/>
            </a:r>
            <a:b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</a:rPr>
              <a:t>臺灣南區電信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分公司 林慶和</a:t>
            </a:r>
            <a:r>
              <a:rPr lang="zh-TW" altLang="en-US" sz="3600" dirty="0"/>
              <a:t> </a:t>
            </a:r>
            <a:r>
              <a:rPr lang="zh-TW" altLang="en-US" sz="3600" dirty="0" smtClean="0"/>
              <a:t>處長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46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https://youtu.be/SAyiMtfgBIE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84784"/>
            <a:ext cx="3420000" cy="4680000"/>
          </a:xfrm>
        </p:spPr>
      </p:pic>
    </p:spTree>
    <p:extLst>
      <p:ext uri="{BB962C8B-B14F-4D97-AF65-F5344CB8AC3E}">
        <p14:creationId xmlns:p14="http://schemas.microsoft.com/office/powerpoint/2010/main" val="16051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</a:rPr>
              <a:t>香港商聯寶電腦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有限公司</a:t>
            </a:r>
            <a:r>
              <a:rPr lang="en-US" altLang="zh-TW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/>
            </a:r>
            <a:br>
              <a:rPr lang="en-US" altLang="zh-TW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</a:br>
            <a:r>
              <a:rPr lang="zh-TW" altLang="en-US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台灣分公司 侯</a:t>
            </a:r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</a:rPr>
              <a:t>里</a:t>
            </a:r>
            <a:r>
              <a:rPr lang="zh-TW" altLang="en-US" sz="3600" dirty="0" smtClean="0">
                <a:solidFill>
                  <a:srgbClr val="000000"/>
                </a:solidFill>
                <a:latin typeface="標楷體" panose="03000509000000000000" pitchFamily="65" charset="-120"/>
              </a:rPr>
              <a:t>智</a:t>
            </a:r>
            <a:r>
              <a:rPr lang="zh-TW" altLang="en-US" sz="3600" dirty="0" smtClean="0"/>
              <a:t>專案</a:t>
            </a:r>
            <a:r>
              <a:rPr lang="zh-TW" altLang="en-US" sz="3600" dirty="0"/>
              <a:t>經理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47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https://youtu.be/DU08nBv5O4s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35" y="1412776"/>
            <a:ext cx="3420000" cy="4680000"/>
          </a:xfrm>
        </p:spPr>
      </p:pic>
    </p:spTree>
    <p:extLst>
      <p:ext uri="{BB962C8B-B14F-4D97-AF65-F5344CB8AC3E}">
        <p14:creationId xmlns:p14="http://schemas.microsoft.com/office/powerpoint/2010/main" val="36511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ctr"/>
            <a:r>
              <a:rPr lang="zh-TW" altLang="zh-TW" sz="3600" dirty="0"/>
              <a:t>中華開發金融控股</a:t>
            </a:r>
            <a:r>
              <a:rPr lang="zh-TW" altLang="zh-TW" sz="3600" dirty="0" smtClean="0"/>
              <a:t>公司</a:t>
            </a:r>
            <a:r>
              <a:rPr lang="zh-TW" altLang="en-US" sz="3600" dirty="0" smtClean="0"/>
              <a:t> </a:t>
            </a:r>
            <a:r>
              <a:rPr lang="zh-TW" altLang="zh-TW" sz="3600" dirty="0" smtClean="0"/>
              <a:t>莊信慧</a:t>
            </a:r>
            <a:r>
              <a:rPr lang="zh-TW" altLang="en-US" sz="3600" dirty="0"/>
              <a:t>協理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48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https://youtu.be/rTLi9--c8gw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44" y="1413296"/>
            <a:ext cx="3420000" cy="4680000"/>
          </a:xfrm>
        </p:spPr>
      </p:pic>
    </p:spTree>
    <p:extLst>
      <p:ext uri="{BB962C8B-B14F-4D97-AF65-F5344CB8AC3E}">
        <p14:creationId xmlns:p14="http://schemas.microsoft.com/office/powerpoint/2010/main" val="34262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136904" cy="1143000"/>
          </a:xfrm>
        </p:spPr>
        <p:txBody>
          <a:bodyPr>
            <a:noAutofit/>
          </a:bodyPr>
          <a:lstStyle/>
          <a:p>
            <a:pPr fontAlgn="ctr"/>
            <a:r>
              <a:rPr lang="zh-TW" altLang="zh-TW" sz="3600" dirty="0"/>
              <a:t>樂高渥</a:t>
            </a:r>
            <a:r>
              <a:rPr lang="zh-TW" altLang="zh-TW" sz="3600" dirty="0" smtClean="0"/>
              <a:t>克</a:t>
            </a:r>
            <a:r>
              <a:rPr lang="zh-TW" altLang="en-US" sz="3600" dirty="0" smtClean="0"/>
              <a:t>股份</a:t>
            </a:r>
            <a:r>
              <a:rPr lang="zh-TW" altLang="zh-TW" sz="3600" dirty="0" smtClean="0"/>
              <a:t>有限公司</a:t>
            </a:r>
            <a:r>
              <a:rPr lang="zh-TW" altLang="en-US" sz="3600" dirty="0" smtClean="0"/>
              <a:t> </a:t>
            </a:r>
            <a:r>
              <a:rPr lang="zh-TW" altLang="en-US" sz="3600" dirty="0"/>
              <a:t> </a:t>
            </a:r>
            <a:r>
              <a:rPr lang="zh-TW" altLang="zh-TW" sz="3600" dirty="0" smtClean="0"/>
              <a:t>郭慶輝</a:t>
            </a:r>
            <a:r>
              <a:rPr lang="zh-TW" altLang="en-US" sz="3600" dirty="0"/>
              <a:t>執行長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https://youtu.be/ruEjThLi7Fk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內容版面配置區 8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200" y="1988776"/>
            <a:ext cx="4536000" cy="3384000"/>
          </a:xfrm>
        </p:spPr>
      </p:pic>
    </p:spTree>
    <p:extLst>
      <p:ext uri="{BB962C8B-B14F-4D97-AF65-F5344CB8AC3E}">
        <p14:creationId xmlns:p14="http://schemas.microsoft.com/office/powerpoint/2010/main" val="34262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404664"/>
            <a:ext cx="7632848" cy="61206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dirty="0"/>
              <a:t>標竿企業獎</a:t>
            </a:r>
            <a:r>
              <a:rPr lang="en-US" altLang="zh-TW" dirty="0"/>
              <a:t>/ </a:t>
            </a:r>
            <a:r>
              <a:rPr lang="zh-TW" altLang="en-US" dirty="0"/>
              <a:t>十專獎得獎人好：</a:t>
            </a:r>
          </a:p>
          <a:p>
            <a:endParaRPr lang="zh-TW" alt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dirty="0" smtClean="0"/>
              <a:t>恭喜得獎</a:t>
            </a:r>
            <a:r>
              <a:rPr lang="zh-TW" altLang="en-US" dirty="0"/>
              <a:t>者</a:t>
            </a:r>
            <a:r>
              <a:rPr lang="zh-TW" altLang="en-US" dirty="0" smtClean="0"/>
              <a:t>在今日要</a:t>
            </a:r>
            <a:r>
              <a:rPr lang="zh-TW" altLang="en-US" dirty="0"/>
              <a:t>正式領獎</a:t>
            </a:r>
            <a:r>
              <a:rPr lang="zh-TW" altLang="en-US" dirty="0" smtClean="0"/>
              <a:t>了，今年適逢</a:t>
            </a:r>
            <a:r>
              <a:rPr lang="en-US" altLang="zh-TW" dirty="0" smtClean="0"/>
              <a:t>PMI 50</a:t>
            </a:r>
            <a:r>
              <a:rPr lang="zh-TW" altLang="en-US" dirty="0" smtClean="0"/>
              <a:t>周年及</a:t>
            </a:r>
            <a:r>
              <a:rPr lang="en-US" altLang="zh-TW" dirty="0" smtClean="0"/>
              <a:t>PMI-TW 20</a:t>
            </a:r>
            <a:r>
              <a:rPr lang="zh-TW" altLang="en-US" dirty="0" smtClean="0"/>
              <a:t>周年，各位的獲獎別具意義。也特別由總會</a:t>
            </a:r>
            <a:r>
              <a:rPr lang="en-US" altLang="zh-TW" dirty="0" smtClean="0"/>
              <a:t>Mr. Randy Black </a:t>
            </a:r>
            <a:r>
              <a:rPr lang="zh-TW" altLang="en-US" dirty="0" smtClean="0"/>
              <a:t>親自頒獎，這個</a:t>
            </a:r>
            <a:r>
              <a:rPr lang="zh-TW" altLang="en-US" dirty="0"/>
              <a:t>獎項是各位</a:t>
            </a:r>
            <a:r>
              <a:rPr lang="zh-TW" altLang="en-US" u="sng" dirty="0">
                <a:solidFill>
                  <a:srgbClr val="FF0000"/>
                </a:solidFill>
              </a:rPr>
              <a:t>一輩子的榮耀</a:t>
            </a:r>
            <a:r>
              <a:rPr lang="zh-TW" altLang="en-US" dirty="0"/>
              <a:t>，也是我</a:t>
            </a:r>
            <a:r>
              <a:rPr lang="zh-TW" altLang="en-US" u="sng" dirty="0" smtClean="0">
                <a:solidFill>
                  <a:srgbClr val="FF0000"/>
                </a:solidFill>
              </a:rPr>
              <a:t>十年多來</a:t>
            </a:r>
            <a:r>
              <a:rPr lang="zh-TW" altLang="en-US" dirty="0"/>
              <a:t>推動的</a:t>
            </a:r>
            <a:r>
              <a:rPr lang="zh-TW" altLang="en-US" dirty="0">
                <a:solidFill>
                  <a:srgbClr val="FF0000"/>
                </a:solidFill>
              </a:rPr>
              <a:t>志</a:t>
            </a:r>
            <a:r>
              <a:rPr lang="zh-TW" altLang="en-US" dirty="0" smtClean="0">
                <a:solidFill>
                  <a:srgbClr val="FF0000"/>
                </a:solidFill>
              </a:rPr>
              <a:t>業之一</a:t>
            </a:r>
            <a:r>
              <a:rPr lang="zh-TW" altLang="en-US" dirty="0" smtClean="0"/>
              <a:t>。</a:t>
            </a:r>
            <a:r>
              <a:rPr lang="zh-TW" altLang="en-US" u="sng" dirty="0">
                <a:solidFill>
                  <a:srgbClr val="FF0000"/>
                </a:solidFill>
              </a:rPr>
              <a:t>標竿企業獎</a:t>
            </a:r>
            <a:r>
              <a:rPr lang="zh-TW" altLang="en-US" dirty="0"/>
              <a:t>是國內</a:t>
            </a:r>
            <a:r>
              <a:rPr lang="zh-TW" altLang="en-US" u="sng" dirty="0">
                <a:solidFill>
                  <a:srgbClr val="FF0000"/>
                </a:solidFill>
              </a:rPr>
              <a:t>企業級專案管理最高榮耀</a:t>
            </a:r>
            <a:r>
              <a:rPr lang="zh-TW" altLang="en-US" dirty="0"/>
              <a:t>，而</a:t>
            </a:r>
            <a:r>
              <a:rPr lang="zh-TW" altLang="en-US" u="sng" dirty="0">
                <a:solidFill>
                  <a:srgbClr val="FF0000"/>
                </a:solidFill>
              </a:rPr>
              <a:t>十專獎</a:t>
            </a:r>
            <a:r>
              <a:rPr lang="zh-TW" altLang="en-US" dirty="0"/>
              <a:t>是</a:t>
            </a:r>
            <a:r>
              <a:rPr lang="zh-TW" altLang="en-US" u="sng" dirty="0">
                <a:solidFill>
                  <a:srgbClr val="FF0000"/>
                </a:solidFill>
              </a:rPr>
              <a:t>華人專案經理</a:t>
            </a:r>
            <a:r>
              <a:rPr lang="zh-TW" altLang="en-US" dirty="0"/>
              <a:t>至高無上的榮譽</a:t>
            </a:r>
            <a:r>
              <a:rPr lang="en-US" altLang="zh-TW" dirty="0"/>
              <a:t>( https://zh.wikipedia.org/wiki/</a:t>
            </a:r>
            <a:r>
              <a:rPr lang="zh-TW" altLang="en-US" dirty="0"/>
              <a:t>華人十大傑出專案經理人獎 </a:t>
            </a:r>
            <a:r>
              <a:rPr lang="en-US" altLang="zh-TW" dirty="0"/>
              <a:t>)</a:t>
            </a:r>
            <a:r>
              <a:rPr lang="zh-TW" altLang="en-US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u="sng" dirty="0" smtClean="0">
                <a:solidFill>
                  <a:srgbClr val="FF0000"/>
                </a:solidFill>
              </a:rPr>
              <a:t>肩負</a:t>
            </a:r>
            <a:r>
              <a:rPr lang="zh-TW" altLang="en-US" dirty="0"/>
              <a:t>這兩個</a:t>
            </a:r>
            <a:r>
              <a:rPr lang="zh-TW" altLang="en-US" u="sng" dirty="0">
                <a:solidFill>
                  <a:srgbClr val="FF0000"/>
                </a:solidFill>
              </a:rPr>
              <a:t>獎項</a:t>
            </a:r>
            <a:r>
              <a:rPr lang="zh-TW" altLang="en-US" dirty="0"/>
              <a:t>的</a:t>
            </a:r>
            <a:r>
              <a:rPr lang="zh-TW" altLang="en-US" u="sng" dirty="0">
                <a:solidFill>
                  <a:srgbClr val="FF0000"/>
                </a:solidFill>
              </a:rPr>
              <a:t>光環</a:t>
            </a:r>
            <a:r>
              <a:rPr lang="zh-TW" altLang="en-US" dirty="0" smtClean="0"/>
              <a:t>，得獎者需</a:t>
            </a:r>
            <a:r>
              <a:rPr lang="zh-TW" altLang="en-US" dirty="0"/>
              <a:t>帶給</a:t>
            </a:r>
            <a:r>
              <a:rPr lang="zh-TW" altLang="en-US" u="sng" dirty="0">
                <a:solidFill>
                  <a:srgbClr val="FF0000"/>
                </a:solidFill>
              </a:rPr>
              <a:t>社會正面</a:t>
            </a:r>
            <a:r>
              <a:rPr lang="zh-TW" altLang="en-US" dirty="0"/>
              <a:t>的</a:t>
            </a:r>
            <a:r>
              <a:rPr lang="zh-TW" altLang="en-US" u="sng" dirty="0">
                <a:solidFill>
                  <a:srgbClr val="FF0000"/>
                </a:solidFill>
              </a:rPr>
              <a:t>教育意義</a:t>
            </a:r>
            <a:r>
              <a:rPr lang="zh-TW" altLang="en-US" dirty="0"/>
              <a:t>，</a:t>
            </a:r>
            <a:r>
              <a:rPr lang="zh-TW" altLang="en-US" u="sng" dirty="0">
                <a:solidFill>
                  <a:srgbClr val="FF0000"/>
                </a:solidFill>
              </a:rPr>
              <a:t>能力越大、責任越大</a:t>
            </a:r>
            <a:r>
              <a:rPr lang="zh-TW" altLang="en-US" dirty="0"/>
              <a:t>。請各位帶著美好</a:t>
            </a:r>
            <a:r>
              <a:rPr lang="zh-TW" altLang="en-US" dirty="0" smtClean="0"/>
              <a:t>心情參加</a:t>
            </a:r>
            <a:r>
              <a:rPr lang="zh-TW" altLang="en-US" dirty="0"/>
              <a:t>頒獎典禮，一切就水到渠成了。也</a:t>
            </a:r>
            <a:r>
              <a:rPr lang="zh-TW" altLang="en-US" u="sng" dirty="0">
                <a:solidFill>
                  <a:srgbClr val="FF0000"/>
                </a:solidFill>
              </a:rPr>
              <a:t>期望明年度</a:t>
            </a:r>
            <a:r>
              <a:rPr lang="zh-TW" altLang="en-US" dirty="0"/>
              <a:t>我們需要</a:t>
            </a:r>
            <a:r>
              <a:rPr lang="zh-TW" altLang="en-US" u="sng" dirty="0">
                <a:solidFill>
                  <a:srgbClr val="FF0000"/>
                </a:solidFill>
              </a:rPr>
              <a:t>投獎志工</a:t>
            </a:r>
            <a:r>
              <a:rPr lang="zh-TW" altLang="en-US" dirty="0"/>
              <a:t>以</a:t>
            </a:r>
            <a:r>
              <a:rPr lang="zh-TW" altLang="en-US" u="sng" dirty="0">
                <a:solidFill>
                  <a:srgbClr val="FF0000"/>
                </a:solidFill>
              </a:rPr>
              <a:t>傳承得獎人精神</a:t>
            </a:r>
            <a:r>
              <a:rPr lang="zh-TW" altLang="en-US" dirty="0"/>
              <a:t>時</a:t>
            </a:r>
            <a:r>
              <a:rPr lang="zh-TW" altLang="en-US" dirty="0" smtClean="0"/>
              <a:t>，可以</a:t>
            </a:r>
            <a:r>
              <a:rPr lang="zh-TW" altLang="en-US" u="sng" dirty="0">
                <a:solidFill>
                  <a:srgbClr val="FF0000"/>
                </a:solidFill>
              </a:rPr>
              <a:t>不吝於教導後進</a:t>
            </a:r>
            <a:r>
              <a:rPr lang="zh-TW" altLang="en-US" dirty="0"/>
              <a:t>如何</a:t>
            </a:r>
            <a:r>
              <a:rPr lang="zh-TW" altLang="en-US" u="sng" dirty="0">
                <a:solidFill>
                  <a:srgbClr val="FF0000"/>
                </a:solidFill>
              </a:rPr>
              <a:t>投獎</a:t>
            </a:r>
            <a:r>
              <a:rPr lang="zh-TW" altLang="en-US" dirty="0"/>
              <a:t>，</a:t>
            </a:r>
            <a:r>
              <a:rPr lang="zh-TW" altLang="en-US" u="sng" dirty="0">
                <a:solidFill>
                  <a:srgbClr val="FF0000"/>
                </a:solidFill>
              </a:rPr>
              <a:t>延續</a:t>
            </a:r>
            <a:r>
              <a:rPr lang="zh-TW" altLang="en-US" dirty="0"/>
              <a:t>這兩獎的</a:t>
            </a:r>
            <a:r>
              <a:rPr lang="zh-TW" altLang="en-US" u="sng" dirty="0">
                <a:solidFill>
                  <a:srgbClr val="FF0000"/>
                </a:solidFill>
              </a:rPr>
              <a:t>共好文化精神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marL="0" indent="0" algn="r">
              <a:lnSpc>
                <a:spcPct val="120000"/>
              </a:lnSpc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PMI-TW </a:t>
            </a:r>
            <a:r>
              <a:rPr lang="zh-TW" altLang="en-US" dirty="0"/>
              <a:t>標竿企業獎主委 暨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華人</a:t>
            </a:r>
            <a:r>
              <a:rPr lang="zh-TW" altLang="en-US" dirty="0"/>
              <a:t>十大傑出專案經理人</a:t>
            </a:r>
            <a:r>
              <a:rPr lang="zh-TW" altLang="en-US" dirty="0" smtClean="0"/>
              <a:t>獎總</a:t>
            </a:r>
            <a:r>
              <a:rPr lang="zh-TW" altLang="en-US" dirty="0"/>
              <a:t>召集人 </a:t>
            </a:r>
            <a:r>
              <a:rPr lang="en-US" altLang="zh-TW" dirty="0"/>
              <a:t>Roger</a:t>
            </a:r>
            <a:r>
              <a:rPr lang="zh-TW" altLang="en-US" dirty="0"/>
              <a:t>老師敬上</a:t>
            </a:r>
          </a:p>
        </p:txBody>
      </p:sp>
    </p:spTree>
    <p:extLst>
      <p:ext uri="{BB962C8B-B14F-4D97-AF65-F5344CB8AC3E}">
        <p14:creationId xmlns:p14="http://schemas.microsoft.com/office/powerpoint/2010/main" val="34186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2768" y="188640"/>
            <a:ext cx="8928992" cy="1143000"/>
          </a:xfrm>
        </p:spPr>
        <p:txBody>
          <a:bodyPr>
            <a:noAutofit/>
          </a:bodyPr>
          <a:lstStyle/>
          <a:p>
            <a:pPr fontAlgn="ctr"/>
            <a:r>
              <a:rPr lang="zh-TW" altLang="zh-TW" sz="3200" dirty="0"/>
              <a:t>台灣世曦工程</a:t>
            </a:r>
            <a:r>
              <a:rPr lang="zh-TW" altLang="zh-TW" sz="3200" dirty="0" smtClean="0"/>
              <a:t>顧問股份有限公司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zh-TW" sz="3200" dirty="0" smtClean="0"/>
              <a:t>陳協良</a:t>
            </a:r>
            <a:r>
              <a:rPr lang="zh-TW" altLang="en-US" sz="3200" dirty="0" smtClean="0"/>
              <a:t>計畫</a:t>
            </a:r>
            <a:r>
              <a:rPr lang="zh-TW" altLang="en-US" sz="3200" dirty="0"/>
              <a:t>經理</a:t>
            </a:r>
            <a:endParaRPr lang="zh-TW" altLang="zh-TW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50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https://youtu.be/a0i4fdkXkv0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內容版面配置區 8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3420000" cy="4500000"/>
          </a:xfrm>
        </p:spPr>
      </p:pic>
    </p:spTree>
    <p:extLst>
      <p:ext uri="{BB962C8B-B14F-4D97-AF65-F5344CB8AC3E}">
        <p14:creationId xmlns:p14="http://schemas.microsoft.com/office/powerpoint/2010/main" val="34262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9145016" cy="1143000"/>
          </a:xfrm>
        </p:spPr>
        <p:txBody>
          <a:bodyPr>
            <a:noAutofit/>
          </a:bodyPr>
          <a:lstStyle/>
          <a:p>
            <a:pPr fontAlgn="ctr"/>
            <a:r>
              <a:rPr lang="zh-TW" altLang="zh-TW" sz="3600" dirty="0"/>
              <a:t>行政院</a:t>
            </a:r>
            <a:r>
              <a:rPr lang="zh-TW" altLang="zh-TW" sz="3600" dirty="0" smtClean="0"/>
              <a:t>環境保護署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zh-TW" sz="3600" dirty="0" smtClean="0"/>
              <a:t>環境</a:t>
            </a:r>
            <a:r>
              <a:rPr lang="zh-TW" altLang="zh-TW" sz="3600" dirty="0"/>
              <a:t>監測及資訊</a:t>
            </a:r>
            <a:r>
              <a:rPr lang="zh-TW" altLang="zh-TW" sz="3600" dirty="0" smtClean="0"/>
              <a:t>處</a:t>
            </a:r>
            <a:r>
              <a:rPr lang="zh-TW" altLang="en-US" sz="3600" dirty="0" smtClean="0"/>
              <a:t> </a:t>
            </a:r>
            <a:r>
              <a:rPr lang="zh-TW" altLang="zh-TW" sz="3600" dirty="0" smtClean="0"/>
              <a:t>黃俊銘</a:t>
            </a:r>
            <a:r>
              <a:rPr lang="zh-TW" altLang="en-US" sz="3600" dirty="0"/>
              <a:t>科長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https://youtu.be/dcxumG2W5Gc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6"/>
          <p:cNvPicPr preferRelativeResize="0"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t="12467" r="27838" b="-1790"/>
          <a:stretch/>
        </p:blipFill>
        <p:spPr>
          <a:xfrm>
            <a:off x="2987824" y="1556792"/>
            <a:ext cx="3420000" cy="4464000"/>
          </a:xfrm>
        </p:spPr>
      </p:pic>
    </p:spTree>
    <p:extLst>
      <p:ext uri="{BB962C8B-B14F-4D97-AF65-F5344CB8AC3E}">
        <p14:creationId xmlns:p14="http://schemas.microsoft.com/office/powerpoint/2010/main" val="34262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ctr"/>
            <a:r>
              <a:rPr lang="zh-TW" altLang="zh-TW" sz="3600" dirty="0"/>
              <a:t>麗寶大數據</a:t>
            </a:r>
            <a:r>
              <a:rPr lang="zh-TW" altLang="zh-TW" sz="3600" dirty="0" smtClean="0"/>
              <a:t>股份有限公司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zh-TW" sz="3600" dirty="0" smtClean="0"/>
              <a:t>黃遠鵬</a:t>
            </a:r>
            <a:r>
              <a:rPr lang="zh-TW" altLang="en-US" sz="3600" dirty="0"/>
              <a:t>專案經理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52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https://youtu.be/8dsd1RNigwo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內容版面配置區 6"/>
          <p:cNvPicPr preferRelativeResize="0"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64" y="1340768"/>
            <a:ext cx="3420000" cy="4680000"/>
          </a:xfrm>
        </p:spPr>
      </p:pic>
    </p:spTree>
    <p:extLst>
      <p:ext uri="{BB962C8B-B14F-4D97-AF65-F5344CB8AC3E}">
        <p14:creationId xmlns:p14="http://schemas.microsoft.com/office/powerpoint/2010/main" val="34262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ctr"/>
            <a:r>
              <a:rPr lang="zh-TW" altLang="zh-TW" sz="3600" dirty="0"/>
              <a:t>致伸科技</a:t>
            </a:r>
            <a:r>
              <a:rPr lang="zh-TW" altLang="zh-TW" sz="3600" dirty="0" smtClean="0"/>
              <a:t>股份有限公司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/>
            </a:r>
            <a:br>
              <a:rPr lang="en-US" altLang="zh-TW" sz="3600" dirty="0" smtClean="0"/>
            </a:br>
            <a:r>
              <a:rPr lang="zh-TW" altLang="zh-TW" sz="3600" dirty="0" smtClean="0"/>
              <a:t>蔡昆男</a:t>
            </a:r>
            <a:r>
              <a:rPr lang="zh-TW" altLang="en-US" sz="3600" dirty="0"/>
              <a:t>資深經理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/>
              <a:pPr/>
              <a:t>53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06104" y="6165304"/>
            <a:ext cx="6882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影片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網址：</a:t>
            </a:r>
            <a:r>
              <a:rPr lang="en-US" altLang="zh-TW" sz="20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  <a:hlinkClick r:id="rId2"/>
              </a:rPr>
              <a:t>https://youtu.be/F8IUG36_fJw</a:t>
            </a:r>
            <a:endParaRPr lang="zh-TW" altLang="en-US" sz="20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07668"/>
            <a:ext cx="3420000" cy="4585628"/>
          </a:xfrm>
        </p:spPr>
      </p:pic>
    </p:spTree>
    <p:extLst>
      <p:ext uri="{BB962C8B-B14F-4D97-AF65-F5344CB8AC3E}">
        <p14:creationId xmlns:p14="http://schemas.microsoft.com/office/powerpoint/2010/main" val="34262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華人十大傑出專案經理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合照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110_PMI-TW\2019_標竿+十專\140_頒獎典禮\080_照片\Selection (2000px)\2000px_3W0A6979_2019十大傑出專案經理大合照_19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55" y="2132856"/>
            <a:ext cx="6552728" cy="36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508603" y="1017602"/>
            <a:ext cx="7106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 smtClean="0">
                <a:latin typeface="Adobe 楷体 Std R" pitchFamily="18" charset="-128"/>
                <a:ea typeface="Adobe 楷体 Std R" pitchFamily="18" charset="-128"/>
              </a:rPr>
              <a:t>2019</a:t>
            </a:r>
            <a:r>
              <a:rPr lang="zh-TW" altLang="en-US" sz="3600" dirty="0" smtClean="0">
                <a:latin typeface="Adobe 楷体 Std R" pitchFamily="18" charset="-128"/>
                <a:ea typeface="Adobe 楷体 Std R" pitchFamily="18" charset="-128"/>
              </a:rPr>
              <a:t>華人十大</a:t>
            </a:r>
            <a:r>
              <a:rPr lang="zh-TW" altLang="en-US" sz="3600" dirty="0">
                <a:latin typeface="Adobe 楷体 Std R" pitchFamily="18" charset="-128"/>
                <a:ea typeface="Adobe 楷体 Std R" pitchFamily="18" charset="-128"/>
              </a:rPr>
              <a:t>傑出專案經理大合</a:t>
            </a:r>
            <a:r>
              <a:rPr lang="zh-TW" altLang="en-US" sz="3600" dirty="0" smtClean="0">
                <a:latin typeface="Adobe 楷体 Std R" pitchFamily="18" charset="-128"/>
                <a:ea typeface="Adobe 楷体 Std R" pitchFamily="18" charset="-128"/>
              </a:rPr>
              <a:t>照</a:t>
            </a:r>
            <a:endParaRPr lang="zh-TW" altLang="en-US" sz="3600" dirty="0"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9620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頒獎人</a:t>
            </a:r>
            <a:r>
              <a:rPr lang="en-US" altLang="zh-TW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所有得獎人大合照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2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110_PMI-TW\2019_標竿+十專\140_頒獎典禮\080_照片\Selection (2000px)\2000px_3W0A7022_2019EPBA+TOPM合照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7128792" cy="400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83768" y="836711"/>
            <a:ext cx="5319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Adobe 楷体 Std R" pitchFamily="18" charset="-128"/>
                <a:ea typeface="Adobe 楷体 Std R" pitchFamily="18" charset="-128"/>
              </a:rPr>
              <a:t>2019EPBA+TOPM</a:t>
            </a:r>
            <a:r>
              <a:rPr lang="zh-TW" altLang="en-US" sz="3600" dirty="0">
                <a:latin typeface="Adobe 楷体 Std R" pitchFamily="18" charset="-128"/>
                <a:ea typeface="Adobe 楷体 Std R" pitchFamily="18" charset="-128"/>
              </a:rPr>
              <a:t>合</a:t>
            </a:r>
            <a:r>
              <a:rPr lang="zh-TW" altLang="en-US" sz="3600" dirty="0" smtClean="0">
                <a:latin typeface="Adobe 楷体 Std R" pitchFamily="18" charset="-128"/>
                <a:ea typeface="Adobe 楷体 Std R" pitchFamily="18" charset="-128"/>
              </a:rPr>
              <a:t>照 </a:t>
            </a:r>
            <a:r>
              <a:rPr lang="en-US" altLang="zh-TW" sz="3600" dirty="0" smtClean="0">
                <a:latin typeface="Adobe 楷体 Std R" pitchFamily="18" charset="-128"/>
                <a:ea typeface="Adobe 楷体 Std R" pitchFamily="18" charset="-128"/>
              </a:rPr>
              <a:t>1</a:t>
            </a:r>
            <a:endParaRPr lang="zh-TW" altLang="en-US" sz="3600" dirty="0"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2939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:\110_PMI-TW\2019_標竿+十專\140_頒獎典禮\080_照片\Selection (2000px)\2000px_3W0A7008_2019EPBA+TOPM合照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69127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483768" y="836711"/>
            <a:ext cx="5319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latin typeface="Adobe 楷体 Std R" pitchFamily="18" charset="-128"/>
                <a:ea typeface="Adobe 楷体 Std R" pitchFamily="18" charset="-128"/>
              </a:rPr>
              <a:t>2019EPBA+TOPM</a:t>
            </a:r>
            <a:r>
              <a:rPr lang="zh-TW" altLang="en-US" sz="3600" dirty="0">
                <a:latin typeface="Adobe 楷体 Std R" pitchFamily="18" charset="-128"/>
                <a:ea typeface="Adobe 楷体 Std R" pitchFamily="18" charset="-128"/>
              </a:rPr>
              <a:t>合</a:t>
            </a:r>
            <a:r>
              <a:rPr lang="zh-TW" altLang="en-US" sz="3600" dirty="0" smtClean="0">
                <a:latin typeface="Adobe 楷体 Std R" pitchFamily="18" charset="-128"/>
                <a:ea typeface="Adobe 楷体 Std R" pitchFamily="18" charset="-128"/>
              </a:rPr>
              <a:t>照 </a:t>
            </a:r>
            <a:r>
              <a:rPr lang="en-US" altLang="zh-TW" sz="3600" dirty="0">
                <a:latin typeface="Adobe 楷体 Std R" pitchFamily="18" charset="-128"/>
                <a:ea typeface="Adobe 楷体 Std R" pitchFamily="18" charset="-128"/>
              </a:rPr>
              <a:t>2</a:t>
            </a:r>
            <a:endParaRPr lang="zh-TW" altLang="en-US" sz="3600" dirty="0"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23407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110_PMI-TW\2019_標竿+十專\140_頒獎典禮\080_照片\Selection (2000px)\2000px_3W0A7028_2019EPBA+TOPM+評審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691276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99792" y="908720"/>
            <a:ext cx="5493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頒獎人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+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所有得獎人大合照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0484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專案管理標竿</a:t>
            </a:r>
            <a:r>
              <a:rPr lang="zh-TW" altLang="en-US" dirty="0"/>
              <a:t>企業</a:t>
            </a:r>
            <a:r>
              <a:rPr lang="zh-TW" altLang="en-US" dirty="0" smtClean="0"/>
              <a:t>獎</a:t>
            </a:r>
            <a:r>
              <a:rPr lang="en-US" altLang="zh-TW" dirty="0" smtClean="0"/>
              <a:t>(EPBA)</a:t>
            </a:r>
            <a:r>
              <a:rPr lang="zh-TW" altLang="en-US" dirty="0" smtClean="0"/>
              <a:t>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1484784"/>
            <a:ext cx="460762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b="1" dirty="0" smtClean="0"/>
              <a:t>獎項說明</a:t>
            </a:r>
            <a:r>
              <a:rPr lang="en-US" altLang="zh-TW" sz="2800" b="1" dirty="0" smtClean="0"/>
              <a:t>:</a:t>
            </a:r>
          </a:p>
          <a:p>
            <a:r>
              <a:rPr lang="zh-TW" altLang="zh-TW" sz="2800" dirty="0" smtClean="0"/>
              <a:t>表揚</a:t>
            </a:r>
            <a:r>
              <a:rPr lang="zh-TW" altLang="zh-TW" sz="2800" dirty="0"/>
              <a:t>國內</a:t>
            </a:r>
            <a:r>
              <a:rPr lang="zh-TW" altLang="zh-TW" sz="2800" u="sng" dirty="0">
                <a:solidFill>
                  <a:srgbClr val="FF0000"/>
                </a:solidFill>
              </a:rPr>
              <a:t>落實專案</a:t>
            </a:r>
            <a:r>
              <a:rPr lang="zh-TW" altLang="zh-TW" sz="2800" u="sng" dirty="0" smtClean="0">
                <a:solidFill>
                  <a:srgbClr val="FF0000"/>
                </a:solidFill>
              </a:rPr>
              <a:t>管理</a:t>
            </a:r>
            <a:r>
              <a:rPr lang="en-US" altLang="zh-TW" sz="2800" u="sng" dirty="0" smtClean="0">
                <a:solidFill>
                  <a:srgbClr val="FF0000"/>
                </a:solidFill>
              </a:rPr>
              <a:t/>
            </a:r>
            <a:br>
              <a:rPr lang="en-US" altLang="zh-TW" sz="2800" u="sng" dirty="0" smtClean="0">
                <a:solidFill>
                  <a:srgbClr val="FF0000"/>
                </a:solidFill>
              </a:rPr>
            </a:br>
            <a:r>
              <a:rPr lang="zh-TW" altLang="zh-TW" sz="2800" dirty="0" smtClean="0"/>
              <a:t>精神</a:t>
            </a:r>
            <a:r>
              <a:rPr lang="zh-TW" altLang="zh-TW" sz="2800" dirty="0"/>
              <a:t>之</a:t>
            </a:r>
            <a:r>
              <a:rPr lang="zh-TW" altLang="zh-TW" sz="2800" u="sng" dirty="0">
                <a:solidFill>
                  <a:srgbClr val="FF0000"/>
                </a:solidFill>
              </a:rPr>
              <a:t>企業</a:t>
            </a:r>
            <a:r>
              <a:rPr lang="zh-TW" altLang="zh-TW" sz="2800" u="sng" dirty="0" smtClean="0">
                <a:solidFill>
                  <a:srgbClr val="FF0000"/>
                </a:solidFill>
              </a:rPr>
              <a:t>楷模</a:t>
            </a:r>
            <a:endParaRPr lang="en-US" altLang="zh-TW" sz="2800" dirty="0" smtClean="0"/>
          </a:p>
          <a:p>
            <a:r>
              <a:rPr lang="zh-TW" altLang="zh-TW" sz="2800" dirty="0" smtClean="0"/>
              <a:t>鼓勵</a:t>
            </a:r>
            <a:r>
              <a:rPr lang="zh-TW" altLang="zh-TW" sz="2800" dirty="0"/>
              <a:t>所有企業、組織單位</a:t>
            </a:r>
            <a:r>
              <a:rPr lang="zh-TW" altLang="zh-TW" sz="2800" u="sng" dirty="0" smtClean="0">
                <a:solidFill>
                  <a:srgbClr val="FF0000"/>
                </a:solidFill>
              </a:rPr>
              <a:t>見賢思齊</a:t>
            </a:r>
            <a:endParaRPr lang="en-US" altLang="zh-TW" sz="2800" dirty="0"/>
          </a:p>
          <a:p>
            <a:r>
              <a:rPr lang="zh-TW" altLang="zh-TW" sz="2800" dirty="0" smtClean="0"/>
              <a:t>彰顯</a:t>
            </a:r>
            <a:r>
              <a:rPr lang="zh-TW" altLang="zh-TW" sz="2800" dirty="0"/>
              <a:t>專案管理為</a:t>
            </a:r>
            <a:r>
              <a:rPr lang="zh-TW" altLang="zh-TW" sz="2800" u="sng" dirty="0">
                <a:solidFill>
                  <a:srgbClr val="FF0000"/>
                </a:solidFill>
              </a:rPr>
              <a:t>企業重要</a:t>
            </a:r>
            <a:r>
              <a:rPr lang="zh-TW" altLang="zh-TW" sz="2800" dirty="0"/>
              <a:t>之</a:t>
            </a:r>
            <a:r>
              <a:rPr lang="zh-TW" altLang="zh-TW" sz="2800" u="sng" dirty="0">
                <a:solidFill>
                  <a:srgbClr val="FF0000"/>
                </a:solidFill>
              </a:rPr>
              <a:t>成功因素</a:t>
            </a:r>
            <a:r>
              <a:rPr lang="zh-TW" altLang="zh-TW" sz="2800" dirty="0"/>
              <a:t>與</a:t>
            </a:r>
            <a:r>
              <a:rPr lang="zh-TW" altLang="zh-TW" sz="2800" dirty="0" smtClean="0"/>
              <a:t>價值</a:t>
            </a:r>
            <a:endParaRPr lang="en-US" altLang="zh-TW" sz="2800" dirty="0"/>
          </a:p>
          <a:p>
            <a:r>
              <a:rPr lang="zh-TW" altLang="zh-TW" sz="2800" dirty="0" smtClean="0"/>
              <a:t>協助</a:t>
            </a:r>
            <a:r>
              <a:rPr lang="zh-TW" altLang="zh-TW" sz="2800" dirty="0"/>
              <a:t>國內產業</a:t>
            </a:r>
            <a:r>
              <a:rPr lang="zh-TW" altLang="zh-TW" sz="2800" u="sng" dirty="0">
                <a:solidFill>
                  <a:srgbClr val="FF0000"/>
                </a:solidFill>
              </a:rPr>
              <a:t>提升</a:t>
            </a:r>
            <a:r>
              <a:rPr lang="zh-TW" altLang="zh-TW" sz="2800" dirty="0" smtClean="0"/>
              <a:t>全球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zh-TW" sz="2800" dirty="0" smtClean="0"/>
              <a:t>競爭力</a:t>
            </a:r>
            <a:r>
              <a:rPr lang="zh-TW" altLang="zh-TW" sz="2800" dirty="0"/>
              <a:t>之願</a:t>
            </a:r>
            <a:r>
              <a:rPr lang="zh-TW" altLang="zh-TW" sz="2800" dirty="0" smtClean="0"/>
              <a:t>景</a:t>
            </a:r>
            <a:endParaRPr lang="zh-TW" altLang="zh-TW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zh-TW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0"/>
          <a:stretch/>
        </p:blipFill>
        <p:spPr>
          <a:xfrm>
            <a:off x="5867252" y="2132856"/>
            <a:ext cx="3005575" cy="30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</a:rPr>
              <a:t>全體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</a:rPr>
              <a:t>與會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</a:rPr>
              <a:t>貴賓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itchFamily="65" charset="-120"/>
              </a:rPr>
              <a:t>大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</a:rPr>
              <a:t>合照</a:t>
            </a:r>
            <a:endParaRPr lang="zh-TW" altLang="en-US" sz="4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3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:\110_PMI-TW\2019_標竿+十專\140_頒獎典禮\080_照片\Selection (2000px)\2000px_3W0A7071_得獎單位及與會VIP合照_19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729681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955021" y="908720"/>
            <a:ext cx="6075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latin typeface="Adobe 楷体 Std R" pitchFamily="18" charset="-128"/>
                <a:ea typeface="Adobe 楷体 Std R" pitchFamily="18" charset="-128"/>
              </a:rPr>
              <a:t>得獎單位及與會</a:t>
            </a:r>
            <a:r>
              <a:rPr lang="en-US" altLang="zh-TW" sz="4000" dirty="0">
                <a:latin typeface="Adobe 楷体 Std R" pitchFamily="18" charset="-128"/>
                <a:ea typeface="Adobe 楷体 Std R" pitchFamily="18" charset="-128"/>
              </a:rPr>
              <a:t>VIP</a:t>
            </a:r>
            <a:r>
              <a:rPr lang="zh-TW" altLang="en-US" sz="4000" dirty="0">
                <a:latin typeface="Adobe 楷体 Std R" pitchFamily="18" charset="-128"/>
                <a:ea typeface="Adobe 楷体 Std R" pitchFamily="18" charset="-128"/>
              </a:rPr>
              <a:t>合</a:t>
            </a:r>
            <a:r>
              <a:rPr lang="zh-TW" altLang="en-US" sz="4000" dirty="0" smtClean="0">
                <a:latin typeface="Adobe 楷体 Std R" pitchFamily="18" charset="-128"/>
                <a:ea typeface="Adobe 楷体 Std R" pitchFamily="18" charset="-128"/>
              </a:rPr>
              <a:t>照 </a:t>
            </a:r>
            <a:r>
              <a:rPr lang="en-US" altLang="zh-TW" sz="4000" dirty="0" smtClean="0">
                <a:latin typeface="Adobe 楷体 Std R" pitchFamily="18" charset="-128"/>
                <a:ea typeface="Adobe 楷体 Std R" pitchFamily="18" charset="-128"/>
              </a:rPr>
              <a:t>1</a:t>
            </a:r>
            <a:endParaRPr lang="zh-TW" altLang="en-US" sz="4000" dirty="0"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3767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:\110_PMI-TW\2019_標竿+十專\140_頒獎典禮\080_照片\Selection (2000px)\2000px_3W0A7068_得獎單位及與會VIP合照_19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72419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955021" y="908720"/>
            <a:ext cx="6075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dirty="0">
                <a:latin typeface="Adobe 楷体 Std R" pitchFamily="18" charset="-128"/>
                <a:ea typeface="Adobe 楷体 Std R" pitchFamily="18" charset="-128"/>
              </a:rPr>
              <a:t>得獎單位及與會</a:t>
            </a:r>
            <a:r>
              <a:rPr lang="en-US" altLang="zh-TW" sz="4000" dirty="0">
                <a:latin typeface="Adobe 楷体 Std R" pitchFamily="18" charset="-128"/>
                <a:ea typeface="Adobe 楷体 Std R" pitchFamily="18" charset="-128"/>
              </a:rPr>
              <a:t>VIP</a:t>
            </a:r>
            <a:r>
              <a:rPr lang="zh-TW" altLang="en-US" sz="4000" dirty="0">
                <a:latin typeface="Adobe 楷体 Std R" pitchFamily="18" charset="-128"/>
                <a:ea typeface="Adobe 楷体 Std R" pitchFamily="18" charset="-128"/>
              </a:rPr>
              <a:t>合</a:t>
            </a:r>
            <a:r>
              <a:rPr lang="zh-TW" altLang="en-US" sz="4000" dirty="0" smtClean="0">
                <a:latin typeface="Adobe 楷体 Std R" pitchFamily="18" charset="-128"/>
                <a:ea typeface="Adobe 楷体 Std R" pitchFamily="18" charset="-128"/>
              </a:rPr>
              <a:t>照 </a:t>
            </a:r>
            <a:r>
              <a:rPr lang="en-US" altLang="zh-TW" sz="4000" dirty="0">
                <a:latin typeface="Adobe 楷体 Std R" pitchFamily="18" charset="-128"/>
                <a:ea typeface="Adobe 楷体 Std R" pitchFamily="18" charset="-128"/>
              </a:rPr>
              <a:t>2</a:t>
            </a:r>
            <a:endParaRPr lang="zh-TW" altLang="en-US" sz="4000" dirty="0"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418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110_PMI-TW\2019_標竿+十專\140_頒獎典禮\080_照片\Selection (2000px)\2000px_3W0A7095_與會嘉賓合照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7128792" cy="475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059832" y="620688"/>
            <a:ext cx="35702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400" dirty="0">
                <a:latin typeface="Adobe 楷体 Std R" pitchFamily="18" charset="-128"/>
                <a:ea typeface="Adobe 楷体 Std R" pitchFamily="18" charset="-128"/>
              </a:rPr>
              <a:t>與會嘉賓合照</a:t>
            </a:r>
          </a:p>
        </p:txBody>
      </p:sp>
    </p:spTree>
    <p:extLst>
      <p:ext uri="{BB962C8B-B14F-4D97-AF65-F5344CB8AC3E}">
        <p14:creationId xmlns:p14="http://schemas.microsoft.com/office/powerpoint/2010/main" val="2850199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4185116"/>
            <a:ext cx="9036050" cy="170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800" b="1" dirty="0" smtClean="0">
                <a:solidFill>
                  <a:srgbClr val="FF0000"/>
                </a:solidFill>
              </a:rPr>
              <a:t>禮成</a:t>
            </a:r>
            <a:r>
              <a:rPr lang="en-US" altLang="zh-TW" sz="4800" b="1" dirty="0" smtClean="0">
                <a:solidFill>
                  <a:srgbClr val="FF0000"/>
                </a:solidFill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</a:rPr>
            </a:br>
            <a:r>
              <a:rPr lang="zh-TW" altLang="en-US" sz="4800" b="1" dirty="0" smtClean="0">
                <a:solidFill>
                  <a:srgbClr val="0000FF"/>
                </a:solidFill>
              </a:rPr>
              <a:t>恭喜各位得獎單位</a:t>
            </a:r>
            <a:r>
              <a:rPr lang="en-US" altLang="zh-TW" sz="4800" b="1" dirty="0" smtClean="0">
                <a:solidFill>
                  <a:srgbClr val="0000FF"/>
                </a:solidFill>
              </a:rPr>
              <a:t>/</a:t>
            </a:r>
            <a:r>
              <a:rPr lang="zh-TW" altLang="en-US" sz="4800" b="1" dirty="0" smtClean="0">
                <a:solidFill>
                  <a:srgbClr val="0000FF"/>
                </a:solidFill>
              </a:rPr>
              <a:t>得獎人</a:t>
            </a:r>
            <a:r>
              <a:rPr lang="en-US" altLang="zh-TW" sz="4800" b="1" dirty="0" smtClean="0">
                <a:solidFill>
                  <a:srgbClr val="0000FF"/>
                </a:solidFill>
              </a:rPr>
              <a:t/>
            </a:r>
            <a:br>
              <a:rPr lang="en-US" altLang="zh-TW" sz="4800" b="1" dirty="0" smtClean="0">
                <a:solidFill>
                  <a:srgbClr val="0000FF"/>
                </a:solidFill>
              </a:rPr>
            </a:br>
            <a:r>
              <a:rPr lang="zh-TW" altLang="en-US" sz="4800" b="1" dirty="0" smtClean="0">
                <a:solidFill>
                  <a:srgbClr val="0000FF"/>
                </a:solidFill>
              </a:rPr>
              <a:t>感謝各位默默支持的親友團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07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2853"/>
            <a:ext cx="7992888" cy="1143000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華人十大傑出專案經理獎</a:t>
            </a:r>
            <a:r>
              <a:rPr lang="en-US" altLang="zh-TW" sz="3600" dirty="0" smtClean="0"/>
              <a:t>(TOPM)</a:t>
            </a:r>
            <a:r>
              <a:rPr lang="zh-TW" altLang="en-US" sz="3600" dirty="0" smtClean="0"/>
              <a:t>介紹</a:t>
            </a:r>
            <a:endParaRPr lang="zh-TW" altLang="en-US" sz="3600" dirty="0"/>
          </a:p>
        </p:txBody>
      </p:sp>
      <p:pic>
        <p:nvPicPr>
          <p:cNvPr id="4" name="Picture 5" descr="華人十專獎LOGO彩色_縷空_1004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528392" cy="343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63969" y="1412776"/>
            <a:ext cx="4532167" cy="4539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獎項說明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358775" indent="-358775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表揚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全球華人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中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傑出專案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管理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經理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人之星 </a:t>
            </a:r>
          </a:p>
          <a:p>
            <a:pPr marL="358775" indent="-358775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建立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組織與企業之間的專案管理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學習標竿典範</a:t>
            </a:r>
          </a:p>
          <a:p>
            <a:pPr marL="358775" indent="-358775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讓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社會大眾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更能瞭解</a:t>
            </a:r>
            <a:r>
              <a:rPr lang="zh-TW" altLang="en-US" sz="280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專案管理</a:t>
            </a: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已成為企業或組織管理的主流</a:t>
            </a:r>
            <a:r>
              <a:rPr lang="zh-TW" altLang="en-US" sz="280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趨勢</a:t>
            </a:r>
            <a:endParaRPr lang="en-US" altLang="zh-TW" sz="2800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84168" y="4941168"/>
            <a:ext cx="29523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u="sng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標語</a:t>
            </a:r>
            <a:r>
              <a:rPr lang="en-US" altLang="zh-TW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世界因專案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經理</a:t>
            </a:r>
            <a: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而</a:t>
            </a:r>
            <a:r>
              <a:rPr lang="zh-TW" altLang="en-US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轉動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zh-TW" alt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0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160B4-71E4-4F83-B77E-2B3B23EAB700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81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9" y="-100013"/>
            <a:ext cx="8100392" cy="1143001"/>
          </a:xfrm>
        </p:spPr>
        <p:txBody>
          <a:bodyPr/>
          <a:lstStyle/>
          <a:p>
            <a:r>
              <a:rPr lang="zh-TW" altLang="en-US" sz="3800" dirty="0"/>
              <a:t>台灣站上全世球的專案管理舞台</a:t>
            </a:r>
          </a:p>
        </p:txBody>
      </p:sp>
      <p:pic>
        <p:nvPicPr>
          <p:cNvPr id="1816579" name="Picture 3" descr="蘋果日報K1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34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3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DD94-C90F-4660-BFB2-A69008A0F72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169"/>
            <a:ext cx="4844029" cy="6855831"/>
          </a:xfrm>
        </p:spPr>
      </p:pic>
    </p:spTree>
    <p:extLst>
      <p:ext uri="{BB962C8B-B14F-4D97-AF65-F5344CB8AC3E}">
        <p14:creationId xmlns:p14="http://schemas.microsoft.com/office/powerpoint/2010/main" val="16757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D:\temp\WA1.wav"/>
  <p:tag name="ELAPSEDTIME" val="12.28975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1298</Words>
  <Application>Microsoft Office PowerPoint</Application>
  <PresentationFormat>如螢幕大小 (4:3)</PresentationFormat>
  <Paragraphs>312</Paragraphs>
  <Slides>64</Slides>
  <Notes>18</Notes>
  <HiddenSlides>1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64</vt:i4>
      </vt:variant>
    </vt:vector>
  </HeadingPairs>
  <TitlesOfParts>
    <vt:vector size="77" baseType="lpstr">
      <vt:lpstr>Adobe 楷体 Std R</vt:lpstr>
      <vt:lpstr>PMingLiu</vt:lpstr>
      <vt:lpstr>微軟正黑體</vt:lpstr>
      <vt:lpstr>新細明體</vt:lpstr>
      <vt:lpstr>標楷體</vt:lpstr>
      <vt:lpstr>Arial</vt:lpstr>
      <vt:lpstr>Calibri</vt:lpstr>
      <vt:lpstr>Monotype Corsiva</vt:lpstr>
      <vt:lpstr>Times New Roman</vt:lpstr>
      <vt:lpstr>Office 佈景主題</vt:lpstr>
      <vt:lpstr>1_Office 佈景主題</vt:lpstr>
      <vt:lpstr>3_Office 佈景主題</vt:lpstr>
      <vt:lpstr>4_Office 佈景主題</vt:lpstr>
      <vt:lpstr>2019年專案管理標竿企業獎暨 華人十大傑出專案經理獎 頒獎典禮</vt:lpstr>
      <vt:lpstr>PowerPoint 簡報</vt:lpstr>
      <vt:lpstr>標竿企業獎主委及十專獎總召  周龍鴻,PgMP 報告</vt:lpstr>
      <vt:lpstr>Roger,PgMP 簡介</vt:lpstr>
      <vt:lpstr>PowerPoint 簡報</vt:lpstr>
      <vt:lpstr>專案管理標竿企業獎(EPBA)介紹</vt:lpstr>
      <vt:lpstr>華人十大傑出專案經理獎(TOPM)介紹</vt:lpstr>
      <vt:lpstr>台灣站上全世球的專案管理舞台</vt:lpstr>
      <vt:lpstr>PowerPoint 簡報</vt:lpstr>
      <vt:lpstr>D</vt:lpstr>
      <vt:lpstr>2020 年參選報名準備起跑 歡迎踴躍參加 廣為宣傳</vt:lpstr>
      <vt:lpstr>立即加入推廣志工交流群組</vt:lpstr>
      <vt:lpstr>主任評審 葉維銓 簡介</vt:lpstr>
      <vt:lpstr>報告人:葉維銓 先生 評審團主任評審 </vt:lpstr>
      <vt:lpstr>本屆產官學評審委員名單</vt:lpstr>
      <vt:lpstr>決審會議評審合照</vt:lpstr>
      <vt:lpstr>致贈評審感謝狀合照</vt:lpstr>
      <vt:lpstr>特色</vt:lpstr>
      <vt:lpstr>流程說明</vt:lpstr>
      <vt:lpstr>2019年得獎單位/得獎人</vt:lpstr>
      <vt:lpstr>2019年 專案管理標竿企業獎頒獎</vt:lpstr>
      <vt:lpstr>專案管理標竿企業獎頒獎 邀請頒獎人 PMI 總會代表 Mr.Randy Black 社團法人國際專案管理學會台灣分會 陳威良理事長 </vt:lpstr>
      <vt:lpstr>專案管理標竿企業獎頒獎 優選企業得獎單位 請依序上台 受獎</vt:lpstr>
      <vt:lpstr>優選企業得獎單位</vt:lpstr>
      <vt:lpstr>大同永旭能源股份有限公司</vt:lpstr>
      <vt:lpstr>協科資訊股份有限公司</vt:lpstr>
      <vt:lpstr>屏東縣政府</vt:lpstr>
      <vt:lpstr>專案管理標竿企業獎頒獎 典範企業得獎單位 請依序上台 受獎</vt:lpstr>
      <vt:lpstr>典範企業得獎單位</vt:lpstr>
      <vt:lpstr>致伸科技股份有限公司</vt:lpstr>
      <vt:lpstr>香港商聯寶電腦有限公司台灣分公司</vt:lpstr>
      <vt:lpstr>湯武生技企業有限公司</vt:lpstr>
      <vt:lpstr>漢翔航空工業股份有限公司 民用飛機專案處</vt:lpstr>
      <vt:lpstr>專案管理標竿企業獎頒獎 標竿企業得獎單位 請依序上台 受獎</vt:lpstr>
      <vt:lpstr>標竿企業得獎單位</vt:lpstr>
      <vt:lpstr>中華電信股份有限公司 臺灣南區電信分公司</vt:lpstr>
      <vt:lpstr>日昇意定科技顧問有限公司</vt:lpstr>
      <vt:lpstr>專案管理企業獎得獎單位 大合照 請所有企業獎得獎單位代表上台</vt:lpstr>
      <vt:lpstr>PowerPoint 簡報</vt:lpstr>
      <vt:lpstr>2019年華人十大傑出專案經理獎頒獎 邀請頒獎人上台 PMI 總會代表 Mr.Randy Black 社團法人台灣國際專案管理師協會 陳俊魁副理事長  </vt:lpstr>
      <vt:lpstr>華人十大傑出專案經理獎頒獎 請依序上台受獎 (依姓名筆劃排序)</vt:lpstr>
      <vt:lpstr>2019十大傑出專案經理獎得獎人</vt:lpstr>
      <vt:lpstr>更多詳情，參閱十專獎官網</vt:lpstr>
      <vt:lpstr>資拓宏宇國際股份有限公司 呂炯明經理</vt:lpstr>
      <vt:lpstr>嘉南藥理大學 李得元副教授</vt:lpstr>
      <vt:lpstr>中華電信股份有限公司 臺灣南區電信分公司 林慶和 處長</vt:lpstr>
      <vt:lpstr>香港商聯寶電腦有限公司 台灣分公司 侯里智專案經理</vt:lpstr>
      <vt:lpstr>中華開發金融控股公司 莊信慧協理</vt:lpstr>
      <vt:lpstr>樂高渥克股份有限公司  郭慶輝執行長</vt:lpstr>
      <vt:lpstr>台灣世曦工程顧問股份有限公司  陳協良計畫經理</vt:lpstr>
      <vt:lpstr>行政院環境保護署 環境監測及資訊處 黃俊銘科長</vt:lpstr>
      <vt:lpstr>麗寶大數據股份有限公司  黃遠鵬專案經理</vt:lpstr>
      <vt:lpstr>致伸科技股份有限公司  蔡昆男資深經理</vt:lpstr>
      <vt:lpstr>華人十大傑出專案經理 合照</vt:lpstr>
      <vt:lpstr>PowerPoint 簡報</vt:lpstr>
      <vt:lpstr>頒獎人+所有得獎人大合照</vt:lpstr>
      <vt:lpstr>PowerPoint 簡報</vt:lpstr>
      <vt:lpstr>PowerPoint 簡報</vt:lpstr>
      <vt:lpstr>PowerPoint 簡報</vt:lpstr>
      <vt:lpstr>全體與會貴賓大合照</vt:lpstr>
      <vt:lpstr>PowerPoint 簡報</vt:lpstr>
      <vt:lpstr>PowerPoint 簡報</vt:lpstr>
      <vt:lpstr>PowerPoint 簡報</vt:lpstr>
      <vt:lpstr>禮成 恭喜各位得獎單位/得獎人 感謝各位默默支持的親友團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Elly</dc:creator>
  <cp:lastModifiedBy>886926989439</cp:lastModifiedBy>
  <cp:revision>128</cp:revision>
  <dcterms:created xsi:type="dcterms:W3CDTF">2017-08-14T10:10:01Z</dcterms:created>
  <dcterms:modified xsi:type="dcterms:W3CDTF">2019-11-29T10:08:28Z</dcterms:modified>
</cp:coreProperties>
</file>