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80"/>
  </p:notesMasterIdLst>
  <p:sldIdLst>
    <p:sldId id="260" r:id="rId4"/>
    <p:sldId id="399" r:id="rId5"/>
    <p:sldId id="419" r:id="rId6"/>
    <p:sldId id="420" r:id="rId7"/>
    <p:sldId id="453" r:id="rId8"/>
    <p:sldId id="264" r:id="rId9"/>
    <p:sldId id="265" r:id="rId10"/>
    <p:sldId id="423" r:id="rId11"/>
    <p:sldId id="421" r:id="rId12"/>
    <p:sldId id="422" r:id="rId13"/>
    <p:sldId id="451" r:id="rId14"/>
    <p:sldId id="452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5" r:id="rId26"/>
    <p:sldId id="466" r:id="rId27"/>
    <p:sldId id="467" r:id="rId28"/>
    <p:sldId id="470" r:id="rId29"/>
    <p:sldId id="472" r:id="rId30"/>
    <p:sldId id="286" r:id="rId31"/>
    <p:sldId id="468" r:id="rId32"/>
    <p:sldId id="366" r:id="rId33"/>
    <p:sldId id="287" r:id="rId34"/>
    <p:sldId id="288" r:id="rId35"/>
    <p:sldId id="289" r:id="rId36"/>
    <p:sldId id="290" r:id="rId37"/>
    <p:sldId id="432" r:id="rId38"/>
    <p:sldId id="297" r:id="rId39"/>
    <p:sldId id="298" r:id="rId40"/>
    <p:sldId id="372" r:id="rId41"/>
    <p:sldId id="433" r:id="rId42"/>
    <p:sldId id="434" r:id="rId43"/>
    <p:sldId id="435" r:id="rId44"/>
    <p:sldId id="436" r:id="rId45"/>
    <p:sldId id="307" r:id="rId46"/>
    <p:sldId id="308" r:id="rId47"/>
    <p:sldId id="378" r:id="rId48"/>
    <p:sldId id="437" r:id="rId49"/>
    <p:sldId id="438" r:id="rId50"/>
    <p:sldId id="332" r:id="rId51"/>
    <p:sldId id="476" r:id="rId52"/>
    <p:sldId id="448" r:id="rId53"/>
    <p:sldId id="478" r:id="rId54"/>
    <p:sldId id="333" r:id="rId55"/>
    <p:sldId id="430" r:id="rId56"/>
    <p:sldId id="336" r:id="rId57"/>
    <p:sldId id="337" r:id="rId58"/>
    <p:sldId id="439" r:id="rId59"/>
    <p:sldId id="440" r:id="rId60"/>
    <p:sldId id="441" r:id="rId61"/>
    <p:sldId id="343" r:id="rId62"/>
    <p:sldId id="402" r:id="rId63"/>
    <p:sldId id="346" r:id="rId64"/>
    <p:sldId id="384" r:id="rId65"/>
    <p:sldId id="442" r:id="rId66"/>
    <p:sldId id="443" r:id="rId67"/>
    <p:sldId id="444" r:id="rId68"/>
    <p:sldId id="445" r:id="rId69"/>
    <p:sldId id="446" r:id="rId70"/>
    <p:sldId id="447" r:id="rId71"/>
    <p:sldId id="357" r:id="rId72"/>
    <p:sldId id="473" r:id="rId73"/>
    <p:sldId id="449" r:id="rId74"/>
    <p:sldId id="479" r:id="rId75"/>
    <p:sldId id="358" r:id="rId76"/>
    <p:sldId id="475" r:id="rId77"/>
    <p:sldId id="360" r:id="rId78"/>
    <p:sldId id="450" r:id="rId7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0DF2-8340-4589-B851-52758BBEBCA8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3D510-ED3E-4FA4-9F78-87DBB2351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79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latin typeface="Times New Roman" pitchFamily="18" charset="0"/>
              </a:rPr>
              <a:pPr eaLnBrk="1" hangingPunct="1"/>
              <a:t>1</a:t>
            </a:fld>
            <a:endParaRPr lang="en-US" altLang="zh-TW" b="0" u="none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66744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95837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873328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58410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274728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43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77951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838314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50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838314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52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100071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413cac4ea6_0_406:notes"/>
          <p:cNvSpPr txBox="1">
            <a:spLocks noGrp="1"/>
          </p:cNvSpPr>
          <p:nvPr>
            <p:ph type="sldNum" idx="12"/>
          </p:nvPr>
        </p:nvSpPr>
        <p:spPr>
          <a:xfrm>
            <a:off x="3884620" y="8685203"/>
            <a:ext cx="2971642" cy="4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42186" rIns="84394" bIns="42186" anchor="b" anchorCtr="0">
            <a:noAutofit/>
          </a:bodyPr>
          <a:lstStyle/>
          <a:p>
            <a:fld id="{00000000-1234-1234-1234-123412341234}" type="slidenum">
              <a:rPr lang="en-US" altLang="zh-TW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/>
              <a:t>53</a:t>
            </a:fld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g413cac4ea6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67237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5" name="Google Shape;755;g413cac4ea6_0_406:notes"/>
          <p:cNvSpPr txBox="1">
            <a:spLocks noGrp="1"/>
          </p:cNvSpPr>
          <p:nvPr>
            <p:ph type="body" idx="1"/>
          </p:nvPr>
        </p:nvSpPr>
        <p:spPr>
          <a:xfrm>
            <a:off x="910926" y="4340097"/>
            <a:ext cx="5036200" cy="411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42186" rIns="84394" bIns="42186" anchor="t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680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01992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latin typeface="Times New Roman" pitchFamily="18" charset="0"/>
              </a:rPr>
              <a:pPr eaLnBrk="1" hangingPunct="1"/>
              <a:t>3</a:t>
            </a:fld>
            <a:endParaRPr lang="en-US" altLang="zh-TW" b="0" u="none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360335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59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088881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88144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69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15051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71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150518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73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477862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E285259-D84B-4A48-A9DC-9DE1FB825C4B}" type="slidenum">
              <a:rPr lang="en-US" altLang="zh-TW" sz="1300" b="0" i="0" smtClean="0">
                <a:latin typeface="Times New Roman" pitchFamily="18" charset="0"/>
              </a:rPr>
              <a:pPr eaLnBrk="1" hangingPunct="1"/>
              <a:t>4</a:t>
            </a:fld>
            <a:endParaRPr lang="en-US" altLang="zh-TW" sz="1300" b="0" i="0" smtClean="0"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5175" cy="3432175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304" y="4343145"/>
            <a:ext cx="5035393" cy="4116482"/>
          </a:xfrm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16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81090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413cac4ea6_0_406:notes"/>
          <p:cNvSpPr txBox="1">
            <a:spLocks noGrp="1"/>
          </p:cNvSpPr>
          <p:nvPr>
            <p:ph type="sldNum" idx="12"/>
          </p:nvPr>
        </p:nvSpPr>
        <p:spPr>
          <a:xfrm>
            <a:off x="3884620" y="8685203"/>
            <a:ext cx="2971642" cy="4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42186" rIns="84394" bIns="42186" anchor="b" anchorCtr="0">
            <a:noAutofit/>
          </a:bodyPr>
          <a:lstStyle/>
          <a:p>
            <a:fld id="{00000000-1234-1234-1234-123412341234}" type="slidenum">
              <a:rPr lang="en-US" altLang="zh-TW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/>
              <a:t>19</a:t>
            </a:fld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g413cac4ea6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67237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5" name="Google Shape;755;g413cac4ea6_0_406:notes"/>
          <p:cNvSpPr txBox="1">
            <a:spLocks noGrp="1"/>
          </p:cNvSpPr>
          <p:nvPr>
            <p:ph type="body" idx="1"/>
          </p:nvPr>
        </p:nvSpPr>
        <p:spPr>
          <a:xfrm>
            <a:off x="910926" y="4340097"/>
            <a:ext cx="5036200" cy="411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42186" rIns="84394" bIns="42186" anchor="t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887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413cac4ea6_0_420:notes"/>
          <p:cNvSpPr txBox="1">
            <a:spLocks noGrp="1"/>
          </p:cNvSpPr>
          <p:nvPr>
            <p:ph type="sldNum" idx="12"/>
          </p:nvPr>
        </p:nvSpPr>
        <p:spPr>
          <a:xfrm>
            <a:off x="3884620" y="8685203"/>
            <a:ext cx="2971642" cy="4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42186" rIns="84394" bIns="42186" anchor="b" anchorCtr="0">
            <a:noAutofit/>
          </a:bodyPr>
          <a:lstStyle/>
          <a:p>
            <a:fld id="{00000000-1234-1234-1234-123412341234}" type="slidenum">
              <a:rPr lang="en-US" altLang="zh-TW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/>
              <a:t>22</a:t>
            </a:fld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1" name="Google Shape;771;g413cac4ea6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85800"/>
            <a:ext cx="4567237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2" name="Google Shape;772;g413cac4ea6_0_420:notes"/>
          <p:cNvSpPr txBox="1">
            <a:spLocks noGrp="1"/>
          </p:cNvSpPr>
          <p:nvPr>
            <p:ph type="body" idx="1"/>
          </p:nvPr>
        </p:nvSpPr>
        <p:spPr>
          <a:xfrm>
            <a:off x="910926" y="4340097"/>
            <a:ext cx="5036200" cy="411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42186" rIns="84394" bIns="42186" anchor="t" anchorCtr="0">
            <a:noAutofit/>
          </a:bodyPr>
          <a:lstStyle/>
          <a:p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32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13cac4ea6_0_25:notes"/>
          <p:cNvSpPr txBox="1">
            <a:spLocks noGrp="1"/>
          </p:cNvSpPr>
          <p:nvPr>
            <p:ph type="body" idx="1"/>
          </p:nvPr>
        </p:nvSpPr>
        <p:spPr>
          <a:xfrm>
            <a:off x="685803" y="4343395"/>
            <a:ext cx="5486265" cy="4115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94" tIns="84394" rIns="84394" bIns="84394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413cac4ea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737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9583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9583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0"/>
            <a:ext cx="912948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4581128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26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73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9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"/>
            <a:ext cx="9144000" cy="68566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7930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5326184"/>
            <a:ext cx="6400800" cy="103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25625"/>
            <a:ext cx="2133600" cy="365125"/>
          </a:xfrm>
        </p:spPr>
        <p:txBody>
          <a:bodyPr/>
          <a:lstStyle/>
          <a:p>
            <a:fld id="{A46CAB35-4D4A-496D-B880-56DFE1875E1A}" type="datetime1">
              <a:rPr lang="zh-TW" altLang="en-US" smtClean="0"/>
              <a:pPr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439480"/>
            <a:ext cx="2895600" cy="3651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4336" y="645333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E12BDD94-C90F-4660-BFB2-A69008A0F72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2195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0"/>
            <a:ext cx="912948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4581128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5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406900"/>
            <a:ext cx="7235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59631" y="2906713"/>
            <a:ext cx="723508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600" y="1628800"/>
            <a:ext cx="38884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2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3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7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1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5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3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0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0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2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"/>
            <a:ext cx="9144000" cy="68566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7930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5326184"/>
            <a:ext cx="6400800" cy="103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25625"/>
            <a:ext cx="2133600" cy="365125"/>
          </a:xfrm>
        </p:spPr>
        <p:txBody>
          <a:bodyPr/>
          <a:lstStyle/>
          <a:p>
            <a:fld id="{A46CAB35-4D4A-496D-B880-56DFE1875E1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439480"/>
            <a:ext cx="2895600" cy="365125"/>
          </a:xfrm>
        </p:spPr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4336" y="645333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E12BDD94-C90F-4660-BFB2-A69008A0F722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01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71"/>
            <a:ext cx="9143999" cy="685662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ctrTitle"/>
          </p:nvPr>
        </p:nvSpPr>
        <p:spPr>
          <a:xfrm>
            <a:off x="685800" y="37930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1371600" y="5326184"/>
            <a:ext cx="64008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dt" idx="10"/>
          </p:nvPr>
        </p:nvSpPr>
        <p:spPr>
          <a:xfrm>
            <a:off x="457200" y="642562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ftr" idx="11"/>
          </p:nvPr>
        </p:nvSpPr>
        <p:spPr>
          <a:xfrm>
            <a:off x="3124200" y="643948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sldNum" idx="12"/>
          </p:nvPr>
        </p:nvSpPr>
        <p:spPr>
          <a:xfrm>
            <a:off x="6914336" y="645333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33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1115616" y="274638"/>
            <a:ext cx="757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1"/>
          </p:nvPr>
        </p:nvSpPr>
        <p:spPr>
          <a:xfrm>
            <a:off x="1115616" y="1600200"/>
            <a:ext cx="7571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225" name="Google Shape;225;p33"/>
          <p:cNvSpPr/>
          <p:nvPr/>
        </p:nvSpPr>
        <p:spPr>
          <a:xfrm>
            <a:off x="6876256" y="6597352"/>
            <a:ext cx="2016300" cy="144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236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>
            <a:spLocks noGrp="1"/>
          </p:cNvSpPr>
          <p:nvPr>
            <p:ph type="title"/>
          </p:nvPr>
        </p:nvSpPr>
        <p:spPr>
          <a:xfrm>
            <a:off x="1115616" y="274638"/>
            <a:ext cx="757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412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187624" y="4437112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1187624" y="2996952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027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>
            <a:spLocks noGrp="1"/>
          </p:cNvSpPr>
          <p:nvPr>
            <p:ph type="title"/>
          </p:nvPr>
        </p:nvSpPr>
        <p:spPr>
          <a:xfrm>
            <a:off x="1115616" y="274638"/>
            <a:ext cx="757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1115616" y="1600200"/>
            <a:ext cx="3380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2"/>
          </p:nvPr>
        </p:nvSpPr>
        <p:spPr>
          <a:xfrm>
            <a:off x="4644008" y="1556792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87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406900"/>
            <a:ext cx="7235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59631" y="2906713"/>
            <a:ext cx="723508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33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1115616" y="274638"/>
            <a:ext cx="757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2"/>
          </p:nvPr>
        </p:nvSpPr>
        <p:spPr>
          <a:xfrm>
            <a:off x="1187624" y="2174875"/>
            <a:ext cx="3309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742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672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435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6" name="Google Shape;266;p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185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>
            <a:spLocks noGrp="1"/>
          </p:cNvSpPr>
          <p:nvPr>
            <p:ph type="title"/>
          </p:nvPr>
        </p:nvSpPr>
        <p:spPr>
          <a:xfrm>
            <a:off x="1115616" y="274638"/>
            <a:ext cx="757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body" idx="1"/>
          </p:nvPr>
        </p:nvSpPr>
        <p:spPr>
          <a:xfrm rot="5400000">
            <a:off x="2638200" y="77700"/>
            <a:ext cx="4526100" cy="7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407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5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600" y="1628800"/>
            <a:ext cx="38884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9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25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34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25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89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14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DC489-78C7-4E69-A67F-F1ACB2211EEE}" type="datetimeFigureOut">
              <a:rPr lang="zh-TW" altLang="en-US" smtClean="0"/>
              <a:t>2018/11/12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6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9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1115616" y="274638"/>
            <a:ext cx="757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1115616" y="1600200"/>
            <a:ext cx="7571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8" name="Google Shape;208;p31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209" name="Google Shape;20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  <p:sp>
        <p:nvSpPr>
          <p:cNvPr id="211" name="Google Shape;211;p31"/>
          <p:cNvSpPr/>
          <p:nvPr/>
        </p:nvSpPr>
        <p:spPr>
          <a:xfrm>
            <a:off x="6820014" y="6406038"/>
            <a:ext cx="2088300" cy="40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7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hyperlink" Target="https://goo.gl/445Pg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06519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頒獎典禮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5076056" y="5767388"/>
            <a:ext cx="367240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US" altLang="zh-TW" sz="2800" b="0" u="none" dirty="0">
                <a:solidFill>
                  <a:srgbClr val="FFFF00"/>
                </a:solidFill>
              </a:rPr>
              <a:t>	   	    </a:t>
            </a:r>
            <a:r>
              <a:rPr lang="en-US" altLang="zh-TW" sz="2800" b="0" u="none" dirty="0">
                <a:solidFill>
                  <a:srgbClr val="FFFF00"/>
                </a:solidFill>
                <a:ea typeface="標楷體" pitchFamily="65" charset="-120"/>
              </a:rPr>
              <a:t>     </a:t>
            </a:r>
            <a:r>
              <a:rPr lang="en-US" altLang="zh-TW" sz="2400" u="none" dirty="0" smtClean="0">
                <a:solidFill>
                  <a:srgbClr val="660066"/>
                </a:solidFill>
                <a:latin typeface="Monotype Corsiva" pitchFamily="66" charset="0"/>
                <a:ea typeface="標楷體" pitchFamily="65" charset="-120"/>
              </a:rPr>
              <a:t>2018/11/10  </a:t>
            </a:r>
            <a:r>
              <a:rPr lang="en-US" altLang="zh-TW" sz="2400" u="none" dirty="0" err="1" smtClean="0">
                <a:solidFill>
                  <a:srgbClr val="660066"/>
                </a:solidFill>
                <a:latin typeface="Monotype Corsiva" pitchFamily="66" charset="0"/>
                <a:ea typeface="標楷體" pitchFamily="65" charset="-120"/>
              </a:rPr>
              <a:t>Rev</a:t>
            </a:r>
            <a:r>
              <a:rPr lang="en-US" altLang="zh-TW" sz="2400" u="none" dirty="0" err="1">
                <a:solidFill>
                  <a:srgbClr val="660066"/>
                </a:solidFill>
                <a:latin typeface="Monotype Corsiva" pitchFamily="66" charset="0"/>
                <a:ea typeface="標楷體" pitchFamily="65" charset="-120"/>
              </a:rPr>
              <a:t>.:A</a:t>
            </a:r>
            <a:endParaRPr lang="en-US" altLang="zh-TW" sz="2400" u="none" dirty="0">
              <a:solidFill>
                <a:srgbClr val="660066"/>
              </a:solidFill>
              <a:latin typeface="Monotype Corsiva" pitchFamily="66" charset="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7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" y="260648"/>
            <a:ext cx="9175003" cy="6309320"/>
          </a:xfrm>
        </p:spPr>
      </p:pic>
    </p:spTree>
    <p:extLst>
      <p:ext uri="{BB962C8B-B14F-4D97-AF65-F5344CB8AC3E}">
        <p14:creationId xmlns:p14="http://schemas.microsoft.com/office/powerpoint/2010/main" val="6048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85800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2019 </a:t>
            </a:r>
            <a:r>
              <a:rPr lang="zh-TW" altLang="en-US" dirty="0"/>
              <a:t>年參選</a:t>
            </a:r>
            <a:r>
              <a:rPr lang="zh-TW" altLang="en-US" dirty="0" smtClean="0"/>
              <a:t>報名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2019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日開始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62"/>
          <a:stretch/>
        </p:blipFill>
        <p:spPr>
          <a:xfrm>
            <a:off x="1873653" y="1772816"/>
            <a:ext cx="6421458" cy="4696289"/>
          </a:xfrm>
        </p:spPr>
      </p:pic>
      <p:sp>
        <p:nvSpPr>
          <p:cNvPr id="5" name="文字方塊 4"/>
          <p:cNvSpPr txBox="1"/>
          <p:nvPr/>
        </p:nvSpPr>
        <p:spPr>
          <a:xfrm>
            <a:off x="1549985" y="260648"/>
            <a:ext cx="615553" cy="6480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endParaRPr lang="zh-TW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歡迎立即加入推廣志工交流群組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86" y="2288016"/>
            <a:ext cx="3091294" cy="309129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2376264" cy="571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5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899592" y="213660"/>
            <a:ext cx="47880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標楷體" pitchFamily="65" charset="-120"/>
              </a:rPr>
              <a:t>主任評審</a:t>
            </a:r>
            <a:r>
              <a:rPr lang="en-US" altLang="zh-TW" dirty="0" smtClean="0">
                <a:latin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</a:rPr>
            </a:br>
            <a:r>
              <a:rPr lang="zh-TW" altLang="zh-TW" dirty="0" smtClean="0">
                <a:latin typeface="標楷體" pitchFamily="65" charset="-120"/>
              </a:rPr>
              <a:t>葉維銓</a:t>
            </a:r>
            <a:r>
              <a:rPr lang="zh-TW" altLang="en-US" dirty="0" smtClean="0">
                <a:latin typeface="標楷體" pitchFamily="65" charset="-120"/>
              </a:rPr>
              <a:t> 簡介</a:t>
            </a:r>
            <a:endParaRPr lang="zh-TW" altLang="en-US" dirty="0" smtClean="0"/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>
          <a:xfrm>
            <a:off x="1157495" y="1916832"/>
            <a:ext cx="7571184" cy="4525963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2600" dirty="0" smtClean="0">
                <a:latin typeface="標楷體" pitchFamily="65" charset="-120"/>
              </a:rPr>
              <a:t>現職</a:t>
            </a:r>
            <a:r>
              <a:rPr lang="en-US" altLang="zh-TW" sz="2600" dirty="0" smtClean="0">
                <a:latin typeface="標楷體" pitchFamily="65" charset="-120"/>
              </a:rPr>
              <a:t>:</a:t>
            </a:r>
            <a:r>
              <a:rPr lang="zh-TW" altLang="en-US" sz="2600" dirty="0" smtClean="0">
                <a:latin typeface="標楷體" pitchFamily="65" charset="-120"/>
              </a:rPr>
              <a:t> 中國</a:t>
            </a:r>
            <a:r>
              <a:rPr lang="zh-TW" altLang="en-US" sz="2600" dirty="0">
                <a:latin typeface="標楷體" pitchFamily="65" charset="-120"/>
              </a:rPr>
              <a:t>行政學會</a:t>
            </a:r>
            <a:r>
              <a:rPr lang="zh-TW" altLang="en-US" sz="2600" dirty="0" smtClean="0">
                <a:latin typeface="標楷體" pitchFamily="65" charset="-120"/>
              </a:rPr>
              <a:t>秘書長</a:t>
            </a:r>
            <a:endParaRPr lang="en-US" altLang="zh-TW" sz="2600" dirty="0" smtClean="0">
              <a:latin typeface="標楷體" pitchFamily="65" charset="-120"/>
            </a:endParaRPr>
          </a:p>
          <a:p>
            <a:pPr>
              <a:lnSpc>
                <a:spcPts val="4200"/>
              </a:lnSpc>
            </a:pPr>
            <a:r>
              <a:rPr lang="zh-TW" altLang="zh-TW" sz="2600" dirty="0" smtClean="0">
                <a:latin typeface="標楷體" pitchFamily="65" charset="-120"/>
              </a:rPr>
              <a:t>學歷</a:t>
            </a:r>
            <a:r>
              <a:rPr lang="zh-TW" altLang="en-US" sz="2600" dirty="0" smtClean="0">
                <a:latin typeface="標楷體" pitchFamily="65" charset="-120"/>
              </a:rPr>
              <a:t>：</a:t>
            </a:r>
            <a:r>
              <a:rPr lang="zh-TW" altLang="zh-TW" sz="2600" dirty="0" smtClean="0">
                <a:latin typeface="標楷體" pitchFamily="65" charset="-120"/>
              </a:rPr>
              <a:t>中興大學公共政策研究所碩士</a:t>
            </a:r>
          </a:p>
          <a:p>
            <a:pPr>
              <a:lnSpc>
                <a:spcPts val="4200"/>
              </a:lnSpc>
            </a:pPr>
            <a:r>
              <a:rPr lang="zh-TW" altLang="zh-TW" sz="2600" dirty="0" smtClean="0">
                <a:latin typeface="標楷體" pitchFamily="65" charset="-120"/>
              </a:rPr>
              <a:t>經歷</a:t>
            </a:r>
            <a:r>
              <a:rPr lang="zh-TW" altLang="en-US" sz="2600" dirty="0" smtClean="0">
                <a:latin typeface="標楷體" pitchFamily="65" charset="-120"/>
              </a:rPr>
              <a:t>：</a:t>
            </a:r>
            <a:endParaRPr lang="en-US" altLang="zh-TW" sz="2600" dirty="0" smtClean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en-US" sz="2600" dirty="0" smtClean="0">
                <a:latin typeface="標楷體" pitchFamily="65" charset="-120"/>
              </a:rPr>
              <a:t>公務人員</a:t>
            </a:r>
            <a:r>
              <a:rPr lang="zh-TW" altLang="en-US" sz="2600" dirty="0">
                <a:latin typeface="標楷體" pitchFamily="65" charset="-120"/>
              </a:rPr>
              <a:t>保障暨培訓</a:t>
            </a:r>
            <a:r>
              <a:rPr lang="zh-TW" altLang="en-US" sz="2600" dirty="0" smtClean="0">
                <a:latin typeface="標楷體" pitchFamily="65" charset="-120"/>
              </a:rPr>
              <a:t>委員會副主任委員</a:t>
            </a:r>
            <a:r>
              <a:rPr lang="en-US" altLang="zh-TW" sz="2600" dirty="0" smtClean="0">
                <a:latin typeface="標楷體" pitchFamily="65" charset="-120"/>
              </a:rPr>
              <a:t/>
            </a:r>
            <a:br>
              <a:rPr lang="en-US" altLang="zh-TW" sz="2600" dirty="0" smtClean="0">
                <a:latin typeface="標楷體" pitchFamily="65" charset="-120"/>
              </a:rPr>
            </a:b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行政院研考會處長</a:t>
            </a:r>
            <a:endParaRPr lang="en-US" altLang="zh-TW" sz="2600" dirty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國家檔案局籌備處副主任</a:t>
            </a:r>
            <a:endParaRPr lang="en-US" altLang="zh-TW" sz="2600" dirty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總統府第一局副局長、局長</a:t>
            </a: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N:\110_PMI-TW\130_CNS21504\50_PTIC_葉副\業副照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6280"/>
            <a:ext cx="2808312" cy="22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06519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報告人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:</a:t>
            </a: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葉維銓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/>
            </a:r>
            <a:b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</a:br>
            <a:r>
              <a:rPr lang="zh-TW" altLang="en-US" sz="4800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評審團主任評審</a:t>
            </a:r>
            <a:br>
              <a:rPr lang="zh-TW" altLang="en-US" sz="4800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</a:br>
            <a:endParaRPr lang="zh-TW" altLang="en-US" sz="4800" b="1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4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本屆產官學評審委員名單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727193"/>
              </p:ext>
            </p:extLst>
          </p:nvPr>
        </p:nvGraphicFramePr>
        <p:xfrm>
          <a:off x="1259632" y="1628800"/>
          <a:ext cx="7809692" cy="4053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277"/>
                <a:gridCol w="6265415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姓名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單位及職務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葉維銓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zh-TW" altLang="en-US" sz="2800" u="none" strike="noStrike" cap="non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中國行政學會秘書長</a:t>
                      </a:r>
                      <a:endParaRPr lang="zh-TW" altLang="en-US" sz="2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陳威良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國際專案管理學會(PMI-TW) 理事長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張峰睿</a:t>
                      </a:r>
                      <a:endParaRPr sz="2800" u="none" strike="noStrike" cap="none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台灣國際專案管理師協會(ITPM)</a:t>
                      </a:r>
                      <a:b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理事長</a:t>
                      </a:r>
                      <a:endParaRPr sz="2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許秀影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中華專案管理學會(NPMA) 理事長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高添水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Sim2Travel Inc. 執行副總裁</a:t>
                      </a:r>
                      <a:endParaRPr sz="1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陳志瑋</a:t>
                      </a:r>
                      <a:endParaRPr sz="2800" u="none" strike="noStrike" cap="none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zh-TW" sz="2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  <a:sym typeface="Arial"/>
                        </a:rPr>
                        <a:t>淡江大學公共行政學專任副教授</a:t>
                      </a:r>
                      <a:endParaRPr sz="2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5" name="投影片編號版面配置區 6"/>
          <p:cNvSpPr txBox="1">
            <a:spLocks noGrp="1"/>
          </p:cNvSpPr>
          <p:nvPr/>
        </p:nvSpPr>
        <p:spPr bwMode="auto">
          <a:xfrm>
            <a:off x="6935724" y="652166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822762C-6CB2-46A5-B372-FF7CE7E0775B}" type="slidenum">
              <a:rPr lang="en-US" altLang="zh-TW" sz="1200" b="0" u="none">
                <a:solidFill>
                  <a:prstClr val="black"/>
                </a:solidFill>
              </a:rPr>
              <a:pPr algn="r" eaLnBrk="1" hangingPunct="1"/>
              <a:t>15</a:t>
            </a:fld>
            <a:endParaRPr lang="en-US" altLang="zh-TW" sz="1200" b="0" u="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5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:\110_PMI-TW\2018_標竿+十專\100_評審啟動會議\040_照片\180620 評審啟動會議照片_180623_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5"/>
          <a:stretch/>
        </p:blipFill>
        <p:spPr bwMode="auto">
          <a:xfrm>
            <a:off x="1246856" y="1147658"/>
            <a:ext cx="5264841" cy="28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5059" y="185700"/>
            <a:ext cx="7571184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啟動、決審會議評審合照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295100" y="3608030"/>
            <a:ext cx="316835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2018/06/20 </a:t>
            </a:r>
            <a:r>
              <a:rPr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啟動會議</a:t>
            </a:r>
            <a:endParaRPr lang="zh-TW" altLang="en-US" sz="20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352892" y="6173301"/>
            <a:ext cx="31683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2017/09/09-10 </a:t>
            </a:r>
            <a:r>
              <a:rPr lang="zh-TW" altLang="en-US" sz="2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決審</a:t>
            </a:r>
            <a:r>
              <a:rPr lang="zh-TW" altLang="en-US" sz="20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會議</a:t>
            </a:r>
            <a:endParaRPr lang="zh-TW" altLang="en-US" sz="2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3" descr="N:\110_PMI-TW\2018_標竿+十專\120_決審會議\200_預拍照片\180901_照片\00_評審\CIMG05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/>
          <a:stretch/>
        </p:blipFill>
        <p:spPr bwMode="auto">
          <a:xfrm>
            <a:off x="4883167" y="4206519"/>
            <a:ext cx="4260833" cy="260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436096" y="6396641"/>
            <a:ext cx="316835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TW" dirty="0"/>
              <a:t>2018/9/1-2  </a:t>
            </a:r>
            <a:r>
              <a:rPr lang="zh-TW" altLang="en-US" dirty="0"/>
              <a:t>決審會議</a:t>
            </a:r>
          </a:p>
        </p:txBody>
      </p:sp>
      <p:pic>
        <p:nvPicPr>
          <p:cNvPr id="1029" name="Picture 5" descr="N:\110_PMI-TW\2018_標竿+十專\120_決審會議\200_預拍照片\180901_照片\00_評審\CIMG04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13" y="4214196"/>
            <a:ext cx="3587054" cy="258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967814" y="6387230"/>
            <a:ext cx="2276901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頒授評審證書</a:t>
            </a:r>
          </a:p>
        </p:txBody>
      </p:sp>
    </p:spTree>
    <p:extLst>
      <p:ext uri="{BB962C8B-B14F-4D97-AF65-F5344CB8AC3E}">
        <p14:creationId xmlns:p14="http://schemas.microsoft.com/office/powerpoint/2010/main" val="16887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899592" y="213660"/>
            <a:ext cx="47880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標楷體" pitchFamily="65" charset="-120"/>
              </a:rPr>
              <a:t>主任評審</a:t>
            </a:r>
            <a:r>
              <a:rPr lang="en-US" altLang="zh-TW" dirty="0" smtClean="0">
                <a:latin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</a:rPr>
            </a:br>
            <a:r>
              <a:rPr lang="zh-TW" altLang="zh-TW" dirty="0" smtClean="0">
                <a:latin typeface="標楷體" pitchFamily="65" charset="-120"/>
              </a:rPr>
              <a:t>葉維銓</a:t>
            </a:r>
            <a:r>
              <a:rPr lang="zh-TW" altLang="en-US" dirty="0" smtClean="0">
                <a:latin typeface="標楷體" pitchFamily="65" charset="-120"/>
              </a:rPr>
              <a:t> 簡介</a:t>
            </a:r>
            <a:endParaRPr lang="zh-TW" altLang="en-US" dirty="0" smtClean="0"/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>
          <a:xfrm>
            <a:off x="1157495" y="1916832"/>
            <a:ext cx="7571184" cy="4525963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2600" dirty="0" smtClean="0">
                <a:latin typeface="標楷體" pitchFamily="65" charset="-120"/>
              </a:rPr>
              <a:t>現職</a:t>
            </a:r>
            <a:r>
              <a:rPr lang="en-US" altLang="zh-TW" sz="2600" dirty="0" smtClean="0">
                <a:latin typeface="標楷體" pitchFamily="65" charset="-120"/>
              </a:rPr>
              <a:t>:</a:t>
            </a:r>
            <a:r>
              <a:rPr lang="zh-TW" altLang="en-US" sz="2600" dirty="0">
                <a:latin typeface="標楷體" pitchFamily="65" charset="-120"/>
              </a:rPr>
              <a:t>中國行政學會</a:t>
            </a:r>
            <a:r>
              <a:rPr lang="zh-TW" altLang="en-US" sz="2600" dirty="0" smtClean="0">
                <a:latin typeface="標楷體" pitchFamily="65" charset="-120"/>
              </a:rPr>
              <a:t>秘書長</a:t>
            </a:r>
            <a:endParaRPr lang="en-US" altLang="zh-TW" sz="2600" dirty="0" smtClean="0">
              <a:latin typeface="標楷體" pitchFamily="65" charset="-120"/>
            </a:endParaRPr>
          </a:p>
          <a:p>
            <a:pPr>
              <a:lnSpc>
                <a:spcPts val="4200"/>
              </a:lnSpc>
            </a:pPr>
            <a:r>
              <a:rPr lang="zh-TW" altLang="zh-TW" sz="2600" dirty="0" smtClean="0">
                <a:latin typeface="標楷體" pitchFamily="65" charset="-120"/>
              </a:rPr>
              <a:t>學歷</a:t>
            </a:r>
            <a:r>
              <a:rPr lang="zh-TW" altLang="en-US" sz="2600" dirty="0" smtClean="0">
                <a:latin typeface="標楷體" pitchFamily="65" charset="-120"/>
              </a:rPr>
              <a:t>：</a:t>
            </a:r>
            <a:r>
              <a:rPr lang="zh-TW" altLang="zh-TW" sz="2600" dirty="0" smtClean="0">
                <a:latin typeface="標楷體" pitchFamily="65" charset="-120"/>
              </a:rPr>
              <a:t>中興大學公共政策研究所碩士</a:t>
            </a:r>
          </a:p>
          <a:p>
            <a:pPr>
              <a:lnSpc>
                <a:spcPts val="4200"/>
              </a:lnSpc>
            </a:pPr>
            <a:r>
              <a:rPr lang="zh-TW" altLang="zh-TW" sz="2600" dirty="0" smtClean="0">
                <a:latin typeface="標楷體" pitchFamily="65" charset="-120"/>
              </a:rPr>
              <a:t>經歷</a:t>
            </a:r>
            <a:r>
              <a:rPr lang="zh-TW" altLang="en-US" sz="2600" dirty="0" smtClean="0">
                <a:latin typeface="標楷體" pitchFamily="65" charset="-120"/>
              </a:rPr>
              <a:t>：</a:t>
            </a:r>
            <a:endParaRPr lang="en-US" altLang="zh-TW" sz="2600" dirty="0" smtClean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en-US" sz="2600" dirty="0" smtClean="0">
                <a:latin typeface="標楷體" pitchFamily="65" charset="-120"/>
              </a:rPr>
              <a:t>公務人員</a:t>
            </a:r>
            <a:r>
              <a:rPr lang="zh-TW" altLang="en-US" sz="2600" dirty="0">
                <a:latin typeface="標楷體" pitchFamily="65" charset="-120"/>
              </a:rPr>
              <a:t>保障暨培訓</a:t>
            </a:r>
            <a:r>
              <a:rPr lang="zh-TW" altLang="en-US" sz="2600" dirty="0" smtClean="0">
                <a:latin typeface="標楷體" pitchFamily="65" charset="-120"/>
              </a:rPr>
              <a:t>委員會副主任委員</a:t>
            </a:r>
            <a:r>
              <a:rPr lang="en-US" altLang="zh-TW" sz="2600" dirty="0" smtClean="0">
                <a:latin typeface="標楷體" pitchFamily="65" charset="-120"/>
              </a:rPr>
              <a:t/>
            </a:r>
            <a:br>
              <a:rPr lang="en-US" altLang="zh-TW" sz="2600" dirty="0" smtClean="0">
                <a:latin typeface="標楷體" pitchFamily="65" charset="-120"/>
              </a:rPr>
            </a:b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行政院研考會處長</a:t>
            </a:r>
            <a:endParaRPr lang="en-US" altLang="zh-TW" sz="2600" dirty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國家檔案局籌備處副主任</a:t>
            </a:r>
            <a:endParaRPr lang="en-US" altLang="zh-TW" sz="2600" dirty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總統府第一局副局長、局長</a:t>
            </a: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17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N:\110_PMI-TW\130_CNS21504\50_PTIC_葉副\業副照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6280"/>
            <a:ext cx="2808312" cy="22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陳威良 簡介</a:t>
            </a:r>
            <a:endParaRPr lang="zh-TW" alt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957" y="341583"/>
            <a:ext cx="2388472" cy="214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87624" y="2348880"/>
            <a:ext cx="7705725" cy="41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現職：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社團法人國際專案管理學會台灣分會 理事長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孟華科技股份有限公司 總經理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經歷：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AT&amp;T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貝爾實驗室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(Bell Labs)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資深研究員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IBM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全球服務部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(Global Services)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專案經理</a:t>
            </a:r>
            <a:endParaRPr lang="en-US" altLang="zh-TW" sz="28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lang="zh-TW" alt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/>
              <a:t>19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05"/>
          <p:cNvSpPr txBox="1">
            <a:spLocks noGrp="1"/>
          </p:cNvSpPr>
          <p:nvPr>
            <p:ph type="title"/>
          </p:nvPr>
        </p:nvSpPr>
        <p:spPr>
          <a:xfrm>
            <a:off x="1187624" y="332656"/>
            <a:ext cx="5256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44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張峰睿 簡介</a:t>
            </a:r>
            <a:endParaRPr dirty="0"/>
          </a:p>
        </p:txBody>
      </p:sp>
      <p:sp>
        <p:nvSpPr>
          <p:cNvPr id="759" name="Google Shape;759;p105"/>
          <p:cNvSpPr txBox="1">
            <a:spLocks noGrp="1"/>
          </p:cNvSpPr>
          <p:nvPr>
            <p:ph type="body" idx="1"/>
          </p:nvPr>
        </p:nvSpPr>
        <p:spPr>
          <a:xfrm>
            <a:off x="1186680" y="1340768"/>
            <a:ext cx="7705800" cy="5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 dirty="0"/>
              <a:t>•</a:t>
            </a:r>
            <a:r>
              <a:rPr lang="zh-TW" sz="1800" dirty="0"/>
              <a:t>現職:  </a:t>
            </a:r>
            <a:endParaRPr lang="en-US" altLang="zh-TW" sz="1800" dirty="0" smtClean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800" dirty="0"/>
              <a:t> </a:t>
            </a:r>
            <a:r>
              <a:rPr lang="zh-TW" altLang="en-US" sz="1800" dirty="0" smtClean="0"/>
              <a:t> </a:t>
            </a:r>
            <a:r>
              <a:rPr lang="zh-TW" sz="1800" dirty="0" smtClean="0"/>
              <a:t>鉅</a:t>
            </a:r>
            <a:r>
              <a:rPr lang="zh-TW" sz="1800" dirty="0"/>
              <a:t>潤顧問股份有限公司  	負責人/建築師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 smtClean="0"/>
              <a:t>•鈞</a:t>
            </a:r>
            <a:r>
              <a:rPr lang="zh-TW" sz="1800" dirty="0"/>
              <a:t>溢金屬有限公司          	總經理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</a:t>
            </a:r>
            <a:r>
              <a:rPr lang="zh-TW" sz="1800" dirty="0" smtClean="0"/>
              <a:t>台灣</a:t>
            </a:r>
            <a:r>
              <a:rPr lang="zh-TW" sz="1800" dirty="0"/>
              <a:t>國際專案管理師協會  理事長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</a:t>
            </a:r>
            <a:r>
              <a:rPr lang="zh-TW" sz="1800" dirty="0" smtClean="0"/>
              <a:t>中</a:t>
            </a:r>
            <a:r>
              <a:rPr lang="zh-TW" sz="1800" dirty="0"/>
              <a:t>華文創經貿交流協會 理事 暨 千禧龍青年基金會 董事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</a:t>
            </a:r>
            <a:r>
              <a:rPr lang="zh-TW" sz="1800" dirty="0" smtClean="0"/>
              <a:t>ISO </a:t>
            </a:r>
            <a:r>
              <a:rPr lang="zh-TW" sz="1800" dirty="0"/>
              <a:t>21500 台灣首批合格輔導顧問師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•學歷: 逢甲大學建築系/東海建築研究所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•經歷: 賴衡垚建築師事務所  專案建築師；</a:t>
            </a:r>
            <a:br>
              <a:rPr lang="zh-TW" sz="1800" dirty="0"/>
            </a:br>
            <a:r>
              <a:rPr lang="zh-TW" sz="1800" dirty="0"/>
              <a:t>        </a:t>
            </a:r>
            <a:r>
              <a:rPr lang="zh-TW" sz="1800" dirty="0" smtClean="0"/>
              <a:t>翔</a:t>
            </a:r>
            <a:r>
              <a:rPr lang="zh-TW" sz="1800" dirty="0"/>
              <a:t>宏營造有限公司  副總；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      </a:t>
            </a:r>
            <a:r>
              <a:rPr lang="zh-TW" sz="1800" dirty="0" smtClean="0"/>
              <a:t>益</a:t>
            </a:r>
            <a:r>
              <a:rPr lang="zh-TW" sz="1800" dirty="0"/>
              <a:t>菱工 業股份有限公司  中區負責人；</a:t>
            </a:r>
            <a:br>
              <a:rPr lang="zh-TW" sz="1800" dirty="0"/>
            </a:br>
            <a:r>
              <a:rPr lang="zh-TW" sz="1800" dirty="0"/>
              <a:t>        </a:t>
            </a:r>
            <a:r>
              <a:rPr lang="zh-TW" sz="1800" dirty="0" smtClean="0"/>
              <a:t>華人</a:t>
            </a:r>
            <a:r>
              <a:rPr lang="zh-TW" sz="1800" dirty="0"/>
              <a:t>十大傑出專案經理人獎 評審委員 等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•座右銘:紮穩管理實力，落實永續管理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•經典專案:台中一中教學暨資訊大樓統包工程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•榮譽: 2007年第八屆公共工程金質獎 /2013 年校園建築景觀園冶獎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•取得證照:PMP &amp; PMI-ACP &amp; PMI-RMP &amp; PMI-PBA &amp; CSPO &amp; 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1800" dirty="0" smtClean="0"/>
              <a:t>    </a:t>
            </a:r>
            <a:r>
              <a:rPr lang="zh-TW" sz="1800" dirty="0" smtClean="0"/>
              <a:t>一</a:t>
            </a:r>
            <a:r>
              <a:rPr lang="zh-TW" sz="1800" dirty="0"/>
              <a:t>級項目管理師</a:t>
            </a:r>
            <a:endParaRPr sz="1800" dirty="0"/>
          </a:p>
          <a:p>
            <a:pPr marL="342900" marR="0" lvl="0" indent="-139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dirty="0"/>
          </a:p>
        </p:txBody>
      </p:sp>
      <p:pic>
        <p:nvPicPr>
          <p:cNvPr id="760" name="Google Shape;76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813" y="-12"/>
            <a:ext cx="1781175" cy="240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8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61285"/>
              </p:ext>
            </p:extLst>
          </p:nvPr>
        </p:nvGraphicFramePr>
        <p:xfrm>
          <a:off x="2915816" y="488895"/>
          <a:ext cx="6138345" cy="6188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71"/>
                <a:gridCol w="4972874"/>
              </a:tblGrid>
              <a:tr h="447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議程</a:t>
                      </a:r>
                      <a:endParaRPr lang="zh-TW" altLang="en-US" sz="32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議程內容</a:t>
                      </a:r>
                      <a:endParaRPr lang="zh-TW" altLang="en-US" sz="32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說明標竿企業獎及十專獎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周龍鴻主委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評審過程說明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葉維銓主任評審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感謝許秀影博士開發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OPM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雲端系統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頒獎人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:PMI-TW 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理事長陳威良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受獎感言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專案管理標竿企業獎頒獎 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頒獎人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:PMI-TW 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理事長陳威良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493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標竿企業所有得獎單位代表大合照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華人十大傑出專案經理獎頒獎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頒獎人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:ITPM 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理事長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張峰睿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10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傑出專案經理所有得獎人合照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所有得獎單位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得獎人合照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得獎單位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人親友團合照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" y="-18648"/>
            <a:ext cx="285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許秀影 簡介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4"/>
          <a:stretch>
            <a:fillRect/>
          </a:stretch>
        </p:blipFill>
        <p:spPr bwMode="auto">
          <a:xfrm>
            <a:off x="6948264" y="332656"/>
            <a:ext cx="1846591" cy="213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版面配置區 19"/>
          <p:cNvSpPr txBox="1">
            <a:spLocks/>
          </p:cNvSpPr>
          <p:nvPr/>
        </p:nvSpPr>
        <p:spPr>
          <a:xfrm>
            <a:off x="1115616" y="1475656"/>
            <a:ext cx="7632848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360000" algn="l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kumimoji="1" sz="24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defRPr>
            </a:lvl1pPr>
            <a:lvl2pPr marL="720000" indent="-288000" algn="l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kumimoji="1" sz="24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52000" indent="-252000" algn="l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l"/>
              <a:defRPr kumimoji="1" sz="24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20000" indent="-252000" algn="l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p"/>
              <a:defRPr kumimoji="1" sz="24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2000" indent="-216000" algn="l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ü"/>
              <a:defRPr kumimoji="1" sz="24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3013" indent="-227013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0213" indent="-227013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7413" indent="-227013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4613" indent="-227013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180975" indent="-180975">
              <a:buFont typeface="Arial" pitchFamily="34" charset="0"/>
              <a:buChar char="•"/>
              <a:defRPr/>
            </a:pPr>
            <a:r>
              <a:rPr lang="zh-TW" altLang="en-US" sz="2800" kern="0" dirty="0" smtClean="0">
                <a:solidFill>
                  <a:prstClr val="black"/>
                </a:solidFill>
              </a:rPr>
              <a:t>現職：</a:t>
            </a:r>
            <a:endParaRPr lang="en-US" altLang="zh-TW" sz="2800" kern="0" dirty="0" smtClean="0">
              <a:solidFill>
                <a:prstClr val="black"/>
              </a:solidFill>
            </a:endParaRPr>
          </a:p>
          <a:p>
            <a:pPr marL="180975" indent="-180975">
              <a:buFont typeface="Wingdings" panose="05000000000000000000" pitchFamily="2" charset="2"/>
              <a:buNone/>
              <a:defRPr/>
            </a:pPr>
            <a:r>
              <a:rPr lang="zh-TW" altLang="en-US" sz="2800" dirty="0" smtClean="0">
                <a:solidFill>
                  <a:prstClr val="black"/>
                </a:solidFill>
              </a:rPr>
              <a:t>  </a:t>
            </a:r>
            <a:r>
              <a:rPr lang="zh-TW" altLang="zh-TW" sz="2800" dirty="0" smtClean="0">
                <a:solidFill>
                  <a:prstClr val="black"/>
                </a:solidFill>
              </a:rPr>
              <a:t>社團法人中華專案管理學會</a:t>
            </a:r>
            <a:r>
              <a:rPr lang="zh-TW" altLang="en-US" sz="2800" dirty="0" smtClean="0">
                <a:solidFill>
                  <a:prstClr val="black"/>
                </a:solidFill>
              </a:rPr>
              <a:t> 理事長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pPr marL="180975" indent="-180975">
              <a:buFont typeface="Wingdings" panose="05000000000000000000" pitchFamily="2" charset="2"/>
              <a:buNone/>
              <a:defRPr/>
            </a:pPr>
            <a:r>
              <a:rPr lang="zh-TW" altLang="en-US" sz="2800" dirty="0" smtClean="0">
                <a:solidFill>
                  <a:prstClr val="black"/>
                </a:solidFill>
              </a:rPr>
              <a:t>  </a:t>
            </a:r>
            <a:r>
              <a:rPr lang="zh-TW" altLang="zh-TW" sz="2800" dirty="0" smtClean="0">
                <a:solidFill>
                  <a:prstClr val="black"/>
                </a:solidFill>
              </a:rPr>
              <a:t>社團</a:t>
            </a:r>
            <a:r>
              <a:rPr lang="zh-TW" altLang="zh-TW" sz="2800" dirty="0">
                <a:solidFill>
                  <a:prstClr val="black"/>
                </a:solidFill>
              </a:rPr>
              <a:t>法人</a:t>
            </a:r>
            <a:r>
              <a:rPr lang="zh-TW" altLang="zh-TW" sz="2800" dirty="0" smtClean="0">
                <a:solidFill>
                  <a:prstClr val="black"/>
                </a:solidFill>
              </a:rPr>
              <a:t>中華</a:t>
            </a:r>
            <a:r>
              <a:rPr lang="zh-TW" altLang="en-US" sz="2800" dirty="0" smtClean="0">
                <a:solidFill>
                  <a:prstClr val="black"/>
                </a:solidFill>
              </a:rPr>
              <a:t>數位關懷協</a:t>
            </a:r>
            <a:r>
              <a:rPr lang="zh-TW" altLang="zh-TW" sz="2800" dirty="0" smtClean="0">
                <a:solidFill>
                  <a:prstClr val="black"/>
                </a:solidFill>
              </a:rPr>
              <a:t>會</a:t>
            </a:r>
            <a:r>
              <a:rPr lang="zh-TW" altLang="en-US" sz="2800" dirty="0" smtClean="0">
                <a:solidFill>
                  <a:prstClr val="black"/>
                </a:solidFill>
              </a:rPr>
              <a:t> 理事長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pPr marL="180975" indent="-180975">
              <a:buFont typeface="Wingdings" panose="05000000000000000000" pitchFamily="2" charset="2"/>
              <a:buNone/>
              <a:defRPr/>
            </a:pPr>
            <a:r>
              <a:rPr lang="zh-TW" altLang="en-US" sz="2800" kern="0" dirty="0" smtClean="0">
                <a:solidFill>
                  <a:prstClr val="black"/>
                </a:solidFill>
              </a:rPr>
              <a:t>  國防大學管理學院資訊管理學系 副教授</a:t>
            </a:r>
            <a:endParaRPr lang="en-US" altLang="zh-TW" sz="2800" kern="0" dirty="0" smtClean="0">
              <a:solidFill>
                <a:prstClr val="black"/>
              </a:solidFill>
            </a:endParaRP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zh-TW" altLang="en-US" sz="2800" kern="0" dirty="0" smtClean="0">
                <a:solidFill>
                  <a:prstClr val="black"/>
                </a:solidFill>
              </a:rPr>
              <a:t>學經歷</a:t>
            </a:r>
            <a:r>
              <a:rPr lang="en-US" altLang="zh-TW" sz="2800" u="sng" kern="0" dirty="0" smtClean="0">
                <a:solidFill>
                  <a:prstClr val="black"/>
                </a:solidFill>
              </a:rPr>
              <a:t/>
            </a:r>
            <a:br>
              <a:rPr lang="en-US" altLang="zh-TW" sz="2800" u="sng" kern="0" dirty="0" smtClean="0">
                <a:solidFill>
                  <a:prstClr val="black"/>
                </a:solidFill>
              </a:rPr>
            </a:br>
            <a:r>
              <a:rPr lang="zh-TW" altLang="en-US" sz="2800" kern="0" dirty="0" smtClean="0">
                <a:solidFill>
                  <a:prstClr val="black"/>
                </a:solidFill>
              </a:rPr>
              <a:t>資訊工程博士，具備</a:t>
            </a:r>
            <a:r>
              <a:rPr lang="en-US" altLang="zh-TW" sz="2800" kern="0" dirty="0" smtClean="0">
                <a:solidFill>
                  <a:prstClr val="black"/>
                </a:solidFill>
              </a:rPr>
              <a:t>30</a:t>
            </a:r>
            <a:r>
              <a:rPr lang="zh-TW" altLang="en-US" sz="2800" kern="0" dirty="0">
                <a:solidFill>
                  <a:prstClr val="black"/>
                </a:solidFill>
              </a:rPr>
              <a:t>年以上</a:t>
            </a:r>
            <a:r>
              <a:rPr lang="zh-TW" altLang="en-US" sz="2800" kern="0" dirty="0" smtClean="0">
                <a:solidFill>
                  <a:prstClr val="black"/>
                </a:solidFill>
              </a:rPr>
              <a:t>擔任專案</a:t>
            </a:r>
            <a:r>
              <a:rPr lang="zh-TW" altLang="en-US" sz="2800" kern="0" dirty="0">
                <a:solidFill>
                  <a:prstClr val="black"/>
                </a:solidFill>
              </a:rPr>
              <a:t>及資訊系統開發領導人、管理者、顧問、開發者、著作、課程設計及教學的</a:t>
            </a:r>
            <a:r>
              <a:rPr lang="zh-TW" altLang="en-US" sz="2800" kern="0" dirty="0" smtClean="0">
                <a:solidFill>
                  <a:prstClr val="black"/>
                </a:solidFill>
              </a:rPr>
              <a:t>經驗，是國內專案管理與敏捷開發一線浸染多年的實踐者和佈道者。</a:t>
            </a:r>
            <a:endParaRPr lang="en-US" altLang="zh-TW" sz="2800" kern="0" dirty="0" smtClean="0">
              <a:solidFill>
                <a:prstClr val="black"/>
              </a:solidFill>
            </a:endParaRPr>
          </a:p>
          <a:p>
            <a:pPr marL="180975" indent="-180975">
              <a:buFont typeface="Arial" pitchFamily="34" charset="0"/>
              <a:buChar char="•"/>
              <a:defRPr/>
            </a:pPr>
            <a:r>
              <a:rPr lang="zh-TW" altLang="en-US" sz="2800" kern="0" dirty="0" smtClean="0">
                <a:solidFill>
                  <a:prstClr val="black"/>
                </a:solidFill>
              </a:rPr>
              <a:t>創辦中華數位關懷協會，致力於縮減數位落差，獲頒教育部「推展社會教育有功個人獎」</a:t>
            </a:r>
            <a:r>
              <a:rPr lang="zh-TW" altLang="en-US" sz="3200" kern="0" dirty="0" smtClean="0">
                <a:solidFill>
                  <a:prstClr val="black"/>
                </a:solidFill>
              </a:rPr>
              <a:t>。</a:t>
            </a:r>
            <a:endParaRPr lang="en-US" altLang="zh-TW" sz="3200" kern="0" dirty="0" smtClean="0">
              <a:solidFill>
                <a:prstClr val="black"/>
              </a:solidFill>
            </a:endParaRPr>
          </a:p>
          <a:p>
            <a:pPr marL="180975" indent="-180975">
              <a:defRPr/>
            </a:pPr>
            <a:endParaRPr lang="en-US" altLang="zh-TW" sz="1500" b="1" kern="0" dirty="0" smtClean="0">
              <a:solidFill>
                <a:prstClr val="black"/>
              </a:solidFill>
            </a:endParaRPr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/>
          <a:lstStyle/>
          <a:p>
            <a:pPr algn="l"/>
            <a:r>
              <a:rPr lang="zh-TW" altLang="en-US" dirty="0" smtClean="0"/>
              <a:t>高添水簡介</a:t>
            </a:r>
            <a:endParaRPr lang="zh-TW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86755" y="1543100"/>
            <a:ext cx="7705725" cy="5111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現職：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</a:br>
            <a:r>
              <a:rPr lang="en-US" altLang="zh-TW" sz="2400" dirty="0" smtClean="0">
                <a:solidFill>
                  <a:prstClr val="black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Sim2 Travel Inc.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執行副總裁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經歷：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♣ 美國商業銀行 資深電腦專員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♣ 殷富資訊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/ 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運康科技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(1989~2004)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♠ 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工程師、業務代表、系統部經理、業務處長、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副總經理、策略長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♣ 精業電腦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/ 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精誠資訊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(2004~2009)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♠ PMO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創辦人、副總經理暨資訊長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♣ 果實夥伴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(2009~2013)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♠ 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共同創辦人暨技術長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♣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PMP 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訓練講師、企業經營及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PMO 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顧問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(2004~)</a:t>
            </a:r>
            <a:endParaRPr lang="zh-TW" alt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6672"/>
            <a:ext cx="201622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/>
              <a:t>22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07"/>
          <p:cNvSpPr txBox="1">
            <a:spLocks noGrp="1"/>
          </p:cNvSpPr>
          <p:nvPr>
            <p:ph type="title"/>
          </p:nvPr>
        </p:nvSpPr>
        <p:spPr>
          <a:xfrm>
            <a:off x="962273" y="328447"/>
            <a:ext cx="613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44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陳志瑋 簡介</a:t>
            </a:r>
            <a:endParaRPr dirty="0"/>
          </a:p>
        </p:txBody>
      </p:sp>
      <p:sp>
        <p:nvSpPr>
          <p:cNvPr id="776" name="Google Shape;776;p107"/>
          <p:cNvSpPr txBox="1">
            <a:spLocks noGrp="1"/>
          </p:cNvSpPr>
          <p:nvPr>
            <p:ph type="body" idx="1"/>
          </p:nvPr>
        </p:nvSpPr>
        <p:spPr>
          <a:xfrm>
            <a:off x="1259632" y="1700808"/>
            <a:ext cx="65526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770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現職: </a:t>
            </a:r>
            <a:endParaRPr sz="2800" b="0" i="0" u="none" strike="noStrike" cap="none" dirty="0">
              <a:solidFill>
                <a:schemeClr val="dk1"/>
              </a:solidFill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國立臺灣大學政治學博士，PMP</a:t>
            </a:r>
            <a:endParaRPr sz="2800" dirty="0"/>
          </a:p>
          <a:p>
            <a:pPr marL="0" marR="0" lvl="0" indent="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cs typeface="Arial"/>
              <a:sym typeface="Arial"/>
            </a:endParaRPr>
          </a:p>
          <a:p>
            <a:pPr marL="0" marR="0" lvl="0" indent="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學歷:</a:t>
            </a:r>
            <a:endParaRPr sz="2800" dirty="0"/>
          </a:p>
          <a:p>
            <a:pPr marL="342900" marR="0" lvl="0" indent="-34290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現任淡江大學公共行政學專任副教授</a:t>
            </a:r>
            <a:endParaRPr sz="2800" b="0" i="0" u="none" strike="noStrike" cap="none" dirty="0">
              <a:solidFill>
                <a:schemeClr val="dk1"/>
              </a:solidFill>
              <a:cs typeface="Arial"/>
              <a:sym typeface="Arial"/>
            </a:endParaRPr>
          </a:p>
          <a:p>
            <a:pPr marL="342900" marR="0" lvl="0" indent="-15494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cs typeface="Arial"/>
              <a:sym typeface="Arial"/>
            </a:endParaRPr>
          </a:p>
          <a:p>
            <a:pPr marL="0" marR="0" lvl="0" indent="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經歷:</a:t>
            </a:r>
            <a:endParaRPr sz="2800" dirty="0"/>
          </a:p>
          <a:p>
            <a:pPr marL="342900" marR="0" lvl="0" indent="-15494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中華民國訓練協會副秘書長</a:t>
            </a:r>
            <a:endParaRPr sz="2800" dirty="0"/>
          </a:p>
          <a:p>
            <a:pPr marL="342900" marR="0" lvl="0" indent="-342900" algn="l" rtl="0">
              <a:lnSpc>
                <a:spcPct val="77702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zh-TW" sz="28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中華採購法制與產業發展協會理事</a:t>
            </a:r>
            <a:endParaRPr sz="2800" b="0" i="0" u="none" strike="noStrike" cap="none" dirty="0">
              <a:solidFill>
                <a:schemeClr val="dk1"/>
              </a:solidFill>
              <a:cs typeface="Arial"/>
              <a:sym typeface="Arial"/>
            </a:endParaRPr>
          </a:p>
        </p:txBody>
      </p:sp>
      <p:pic>
        <p:nvPicPr>
          <p:cNvPr id="777" name="Google Shape;777;p107" descr="N:\110_PMI-TW\2018_標竿+十專\140_網頁\陳志瑋評審照＿180808.jpg"/>
          <p:cNvPicPr preferRelativeResize="0"/>
          <p:nvPr/>
        </p:nvPicPr>
        <p:blipFill rotWithShape="1">
          <a:blip r:embed="rId3">
            <a:alphaModFix/>
          </a:blip>
          <a:srcRect t="27119"/>
          <a:stretch/>
        </p:blipFill>
        <p:spPr>
          <a:xfrm>
            <a:off x="6871871" y="451382"/>
            <a:ext cx="1880721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2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9288" y="0"/>
            <a:ext cx="7571184" cy="1143000"/>
          </a:xfrm>
        </p:spPr>
        <p:txBody>
          <a:bodyPr/>
          <a:lstStyle/>
          <a:p>
            <a:r>
              <a:rPr lang="zh-TW" altLang="en-US" dirty="0" smtClean="0"/>
              <a:t>特色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51314" y="1020289"/>
            <a:ext cx="75531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本屆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評選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採用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中華專案管理學會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理事長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許秀影博士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所研發的「</a:t>
            </a:r>
            <a:r>
              <a:rPr lang="en-US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OPM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成熟度評核模式與雲端系統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」，作為企業組織成熟度及專案經理成熟度的評量機制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核</a:t>
            </a:r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模式符合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國際</a:t>
            </a:r>
            <a:r>
              <a:rPr lang="en-US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OPM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標準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與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結合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大中華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企業特色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，更將此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一致的評核標準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開發在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跨平台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且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易於使用的雲端系統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，大幅縮短投獎與評審審查時間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評審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委員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除了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初審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線上資料審查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外，也經過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複</a:t>
            </a:r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審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面對面口試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，雙向溝通，讓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參賽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者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可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充分展現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對於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專案管理的重視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程度與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實際做法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lang="en-US" altLang="zh-TW" sz="24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本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屆選拔機制更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公開、公正、公平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及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標準化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，為參賽者、主辦單位及專案管理推廣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創造價值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，引領台灣企業與專案經理邁向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現代專案管理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因應變化所需的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敏捷之路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</a:p>
          <a:p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1839753" y="188640"/>
            <a:ext cx="65628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zh-TW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評審流程說明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7"/>
          <p:cNvSpPr/>
          <p:nvPr/>
        </p:nvSpPr>
        <p:spPr>
          <a:xfrm>
            <a:off x="972591" y="1916113"/>
            <a:ext cx="1079100" cy="6003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50"/>
              <a:buFont typeface="Times New Roman"/>
              <a:buNone/>
            </a:pPr>
            <a:r>
              <a:rPr lang="zh-TW" altLang="en-US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初檢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7"/>
          <p:cNvSpPr/>
          <p:nvPr/>
        </p:nvSpPr>
        <p:spPr>
          <a:xfrm>
            <a:off x="4211760" y="1916113"/>
            <a:ext cx="1152300" cy="641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450"/>
              <a:buFont typeface="Times New Roman"/>
              <a:buNone/>
            </a:pPr>
            <a:r>
              <a:rPr lang="zh-TW" altLang="en-US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線上審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6062180" y="1893888"/>
            <a:ext cx="1102200" cy="6132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500"/>
              <a:buFont typeface="Times New Roman"/>
              <a:buNone/>
            </a:pPr>
            <a:r>
              <a:rPr lang="zh-TW" altLang="en-US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決審</a:t>
            </a:r>
            <a:br>
              <a:rPr lang="zh-TW" altLang="en-US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會議</a:t>
            </a:r>
            <a:endParaRPr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7"/>
          <p:cNvSpPr/>
          <p:nvPr/>
        </p:nvSpPr>
        <p:spPr>
          <a:xfrm>
            <a:off x="2153691" y="2098055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47"/>
          <p:cNvSpPr/>
          <p:nvPr/>
        </p:nvSpPr>
        <p:spPr>
          <a:xfrm>
            <a:off x="5466060" y="2128838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1067209" y="2917825"/>
            <a:ext cx="100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初檢小組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7"/>
          <p:cNvSpPr txBox="1"/>
          <p:nvPr/>
        </p:nvSpPr>
        <p:spPr>
          <a:xfrm>
            <a:off x="4292083" y="2917825"/>
            <a:ext cx="80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評審團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7"/>
          <p:cNvSpPr txBox="1"/>
          <p:nvPr/>
        </p:nvSpPr>
        <p:spPr>
          <a:xfrm>
            <a:off x="6287123" y="2917825"/>
            <a:ext cx="80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評審團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7"/>
          <p:cNvSpPr/>
          <p:nvPr/>
        </p:nvSpPr>
        <p:spPr>
          <a:xfrm>
            <a:off x="2771725" y="1844675"/>
            <a:ext cx="792300" cy="79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47"/>
          <p:cNvSpPr/>
          <p:nvPr/>
        </p:nvSpPr>
        <p:spPr>
          <a:xfrm>
            <a:off x="3665860" y="2128838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2612113" y="2917825"/>
            <a:ext cx="80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召集人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2540675" y="3376612"/>
            <a:ext cx="19287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協助評審團選   </a:t>
            </a:r>
            <a:b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出正、副</a:t>
            </a:r>
            <a:b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主任評審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建立共識及共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同準則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確立審查件數</a:t>
            </a:r>
            <a:b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與評核指標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OPM</a:t>
            </a:r>
            <a:r>
              <a:rPr lang="zh-TW" altLang="en-US" sz="1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教育訓練</a:t>
            </a: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1084388" y="3376612"/>
            <a:ext cx="13683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檢查送件資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料</a:t>
            </a:r>
            <a:b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進行投獎者</a:t>
            </a:r>
            <a:b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退件補件流程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確立進入</a:t>
            </a:r>
            <a:b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審查名單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7"/>
          <p:cNvSpPr txBox="1"/>
          <p:nvPr/>
        </p:nvSpPr>
        <p:spPr>
          <a:xfrm>
            <a:off x="4103171" y="3376612"/>
            <a:ext cx="16209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依評審指標評</a:t>
            </a:r>
            <a:b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審複審案件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保留特殊案件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供決審討論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600"/>
              <a:buFont typeface="Arial"/>
              <a:buNone/>
            </a:pPr>
            <a:endParaRPr sz="16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47"/>
          <p:cNvSpPr txBox="1"/>
          <p:nvPr/>
        </p:nvSpPr>
        <p:spPr>
          <a:xfrm>
            <a:off x="5944794" y="3376612"/>
            <a:ext cx="17235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入圍報告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決議最後名次</a:t>
            </a:r>
            <a:b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及備選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議決特殊案例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產出名單 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600"/>
              <a:buFont typeface="Arial"/>
              <a:buNone/>
            </a:pPr>
            <a:endParaRPr sz="16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47"/>
          <p:cNvSpPr txBox="1"/>
          <p:nvPr/>
        </p:nvSpPr>
        <p:spPr>
          <a:xfrm>
            <a:off x="2743924" y="5639007"/>
            <a:ext cx="1107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FF"/>
              </a:buClr>
              <a:buSzPts val="400"/>
              <a:buFont typeface="Times New Roman"/>
              <a:buNone/>
            </a:pPr>
            <a:r>
              <a:rPr lang="en-US" altLang="zh-TW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2018/6/20</a:t>
            </a:r>
            <a:endParaRPr sz="1600" b="1" kern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FF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台北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endParaRPr sz="1600" b="1" kern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47"/>
          <p:cNvSpPr txBox="1"/>
          <p:nvPr/>
        </p:nvSpPr>
        <p:spPr>
          <a:xfrm>
            <a:off x="995019" y="5652537"/>
            <a:ext cx="1158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FF"/>
              </a:buClr>
              <a:buSzPts val="400"/>
              <a:buFont typeface="Times New Roman"/>
              <a:buNone/>
            </a:pPr>
            <a:r>
              <a:rPr lang="en-US" altLang="zh-TW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2018/6/15</a:t>
            </a:r>
            <a:endParaRPr sz="1600" b="1" kern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endParaRPr sz="1600" b="1" kern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47"/>
          <p:cNvSpPr txBox="1"/>
          <p:nvPr/>
        </p:nvSpPr>
        <p:spPr>
          <a:xfrm>
            <a:off x="4195889" y="5652537"/>
            <a:ext cx="1723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FF"/>
              </a:buClr>
              <a:buSzPts val="400"/>
              <a:buFont typeface="Times New Roman"/>
              <a:buNone/>
            </a:pPr>
            <a:r>
              <a:rPr lang="en-US" altLang="zh-TW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2018/6/21-7/30 </a:t>
            </a:r>
            <a:endParaRPr sz="1600" b="1" kern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FF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線上評核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6287125" y="5629240"/>
            <a:ext cx="1237200" cy="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0000"/>
              </a:buClr>
              <a:buSzPts val="400"/>
              <a:buFont typeface="Times New Roman"/>
              <a:buNone/>
            </a:pPr>
            <a:r>
              <a:rPr lang="en-US" altLang="zh-TW" sz="16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2018/9/1-9/2</a:t>
            </a:r>
            <a:br>
              <a:rPr lang="en-US" altLang="zh-TW" sz="16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altLang="zh-TW" sz="16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zh-TW" altLang="en-US" sz="16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台北</a:t>
            </a:r>
            <a:r>
              <a:rPr lang="en-US" altLang="zh-TW" sz="16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7"/>
          <p:cNvSpPr/>
          <p:nvPr/>
        </p:nvSpPr>
        <p:spPr>
          <a:xfrm>
            <a:off x="7956300" y="1844675"/>
            <a:ext cx="792300" cy="792300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47"/>
          <p:cNvSpPr txBox="1"/>
          <p:nvPr/>
        </p:nvSpPr>
        <p:spPr>
          <a:xfrm>
            <a:off x="7774782" y="2917825"/>
            <a:ext cx="121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zh-TW" altLang="en-US" sz="1600" b="1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大會總主席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7"/>
          <p:cNvSpPr txBox="1"/>
          <p:nvPr/>
        </p:nvSpPr>
        <p:spPr>
          <a:xfrm>
            <a:off x="7856081" y="5682733"/>
            <a:ext cx="121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FF"/>
              </a:buClr>
              <a:buSzPts val="400"/>
              <a:buFont typeface="Times New Roman"/>
              <a:buNone/>
            </a:pPr>
            <a:r>
              <a:rPr lang="en-US" altLang="zh-TW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11/10 </a:t>
            </a:r>
            <a:r>
              <a:rPr lang="zh-TW" altLang="en-US" sz="1600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台北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7524328" y="3357562"/>
            <a:ext cx="1620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頒獎予得獎者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400"/>
              <a:buFont typeface="Times New Roman"/>
              <a:buNone/>
            </a:pPr>
            <a:r>
              <a:rPr lang="en-US" altLang="zh-TW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zh-TW" altLang="en-US" sz="16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發佈得獎訊息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600"/>
              <a:buFont typeface="Arial"/>
              <a:buNone/>
            </a:pPr>
            <a:endParaRPr sz="16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47"/>
          <p:cNvSpPr/>
          <p:nvPr/>
        </p:nvSpPr>
        <p:spPr>
          <a:xfrm rot="10800000">
            <a:off x="8154628" y="1613025"/>
            <a:ext cx="360300" cy="216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47"/>
          <p:cNvSpPr txBox="1"/>
          <p:nvPr/>
        </p:nvSpPr>
        <p:spPr>
          <a:xfrm>
            <a:off x="755575" y="1116012"/>
            <a:ext cx="2268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FF"/>
              </a:buClr>
              <a:buSzPts val="450"/>
              <a:buFont typeface="Times New Roman"/>
              <a:buNone/>
            </a:pPr>
            <a:r>
              <a:rPr lang="en-US" altLang="zh-TW" b="1" ker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6/15  </a:t>
            </a:r>
            <a:r>
              <a:rPr lang="zh-TW" altLang="en-US" b="1" kern="0">
                <a:solidFill>
                  <a:srgbClr val="0000FF"/>
                </a:solidFill>
                <a:ea typeface="Arial"/>
                <a:cs typeface="Arial"/>
                <a:sym typeface="Arial"/>
              </a:rPr>
              <a:t>截止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/>
          <p:nvPr/>
        </p:nvSpPr>
        <p:spPr>
          <a:xfrm>
            <a:off x="7364164" y="2128838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00"/>
              <a:buFont typeface="Times New Roman"/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SzPts val="300"/>
                <a:buFont typeface="Times New Roman"/>
                <a:buNone/>
              </a:pPr>
              <a:t>24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47"/>
          <p:cNvSpPr txBox="1"/>
          <p:nvPr/>
        </p:nvSpPr>
        <p:spPr>
          <a:xfrm>
            <a:off x="2839462" y="1883125"/>
            <a:ext cx="6867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450"/>
              <a:buFont typeface="Arial"/>
              <a:buNone/>
            </a:pPr>
            <a:r>
              <a:rPr lang="zh-TW" altLang="en-US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啟動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FFFF"/>
              </a:buClr>
              <a:buSzPts val="1800"/>
              <a:buFont typeface="Times New Roman"/>
              <a:buNone/>
            </a:pPr>
            <a:r>
              <a:rPr lang="zh-TW" altLang="en-US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會議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7"/>
          <p:cNvSpPr txBox="1"/>
          <p:nvPr/>
        </p:nvSpPr>
        <p:spPr>
          <a:xfrm>
            <a:off x="8009037" y="1883125"/>
            <a:ext cx="6867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Times New Roman"/>
              <a:buNone/>
            </a:pPr>
            <a:r>
              <a:rPr lang="zh-TW" altLang="en-US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頒獎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FFFFFF"/>
              </a:buClr>
              <a:buSzPts val="1800"/>
              <a:buFont typeface="Times New Roman"/>
              <a:buNone/>
            </a:pPr>
            <a:r>
              <a:rPr lang="zh-TW" altLang="en-US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典禮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7"/>
          <p:cNvSpPr/>
          <p:nvPr/>
        </p:nvSpPr>
        <p:spPr>
          <a:xfrm>
            <a:off x="5334288" y="975475"/>
            <a:ext cx="792300" cy="792300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47"/>
          <p:cNvSpPr txBox="1"/>
          <p:nvPr/>
        </p:nvSpPr>
        <p:spPr>
          <a:xfrm>
            <a:off x="5387024" y="1013925"/>
            <a:ext cx="6867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Times New Roman"/>
              <a:buNone/>
            </a:pPr>
            <a:r>
              <a:rPr lang="zh-TW" altLang="en-US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會前會</a:t>
            </a: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3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0"/>
            <a:ext cx="7571184" cy="620688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2018</a:t>
            </a:r>
            <a:r>
              <a:rPr lang="zh-TW" altLang="en-US" sz="4000" dirty="0" smtClean="0"/>
              <a:t>年得獎單位</a:t>
            </a:r>
            <a:r>
              <a:rPr lang="en-US" altLang="zh-TW" sz="4000" dirty="0" smtClean="0"/>
              <a:t>/</a:t>
            </a:r>
            <a:r>
              <a:rPr lang="zh-TW" altLang="en-US" sz="4000" dirty="0" smtClean="0"/>
              <a:t>得獎人</a:t>
            </a:r>
            <a:endParaRPr lang="zh-TW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259632" y="548680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恭喜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家獲獎企業及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位專案經理。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接下來進入頒獎儀式。謝謝各位。</a:t>
            </a:r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66471"/>
            <a:ext cx="7920880" cy="5446905"/>
          </a:xfrm>
        </p:spPr>
      </p:pic>
    </p:spTree>
    <p:extLst>
      <p:ext uri="{BB962C8B-B14F-4D97-AF65-F5344CB8AC3E}">
        <p14:creationId xmlns:p14="http://schemas.microsoft.com/office/powerpoint/2010/main" val="20476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679528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solidFill>
                  <a:srgbClr val="FF0000"/>
                </a:solidFill>
              </a:rPr>
              <a:t>感謝許秀影博士開發</a:t>
            </a:r>
            <a:r>
              <a:rPr lang="en-US" altLang="zh-TW" sz="4800" dirty="0">
                <a:solidFill>
                  <a:srgbClr val="FF0000"/>
                </a:solidFill>
              </a:rPr>
              <a:t>OPM</a:t>
            </a:r>
            <a:r>
              <a:rPr lang="zh-TW" altLang="en-US" sz="4800" dirty="0">
                <a:solidFill>
                  <a:srgbClr val="FF0000"/>
                </a:solidFill>
              </a:rPr>
              <a:t>雲端</a:t>
            </a:r>
            <a:r>
              <a:rPr lang="zh-TW" altLang="en-US" sz="4800" dirty="0" smtClean="0">
                <a:solidFill>
                  <a:srgbClr val="FF0000"/>
                </a:solidFill>
              </a:rPr>
              <a:t>系統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800" b="1" dirty="0" smtClean="0">
                <a:solidFill>
                  <a:srgbClr val="FF0000"/>
                </a:solidFill>
              </a:rPr>
              <a:t>上台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受獎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200" dirty="0" smtClean="0">
                <a:solidFill>
                  <a:srgbClr val="FF0000"/>
                </a:solidFill>
              </a:rPr>
              <a:t>請</a:t>
            </a:r>
            <a:r>
              <a:rPr lang="en-US" altLang="zh-TW" sz="4200" dirty="0" smtClean="0">
                <a:solidFill>
                  <a:srgbClr val="FF0000"/>
                </a:solidFill>
              </a:rPr>
              <a:t>PMI-TW </a:t>
            </a:r>
            <a:r>
              <a:rPr lang="zh-TW" altLang="en-US" sz="4200" dirty="0">
                <a:solidFill>
                  <a:srgbClr val="FF0000"/>
                </a:solidFill>
              </a:rPr>
              <a:t>理事長</a:t>
            </a:r>
            <a:r>
              <a:rPr lang="zh-TW" altLang="en-US" sz="4200" dirty="0" smtClean="0">
                <a:solidFill>
                  <a:srgbClr val="FF0000"/>
                </a:solidFill>
              </a:rPr>
              <a:t>陳威良 上台</a:t>
            </a:r>
            <a:r>
              <a:rPr lang="en-US" altLang="zh-TW" sz="4200" dirty="0"/>
              <a:t/>
            </a:r>
            <a:br>
              <a:rPr lang="en-US" altLang="zh-TW" sz="4200" dirty="0"/>
            </a:br>
            <a:endParaRPr lang="zh-TW" altLang="en-US" sz="4200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0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259632" y="283295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感謝評審團的支持及辛勞</a:t>
            </a:r>
            <a:endParaRPr lang="en-US" altLang="zh-TW" sz="4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請評審團成員上台</a:t>
            </a:r>
            <a:endParaRPr lang="zh-TW" alt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:\110_PMI-TW\2018_標竿+十專\120_決審會議\200_預拍照片\180901_照片\00_評審\CIMG05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 bwMode="auto">
          <a:xfrm>
            <a:off x="1763688" y="2103120"/>
            <a:ext cx="7056784" cy="43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4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581128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中華專案管理學會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800" dirty="0" smtClean="0">
                <a:solidFill>
                  <a:srgbClr val="FF0000"/>
                </a:solidFill>
              </a:rPr>
              <a:t>許秀影博士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800" b="1" dirty="0" smtClean="0">
                <a:solidFill>
                  <a:srgbClr val="FF0000"/>
                </a:solidFill>
              </a:rPr>
              <a:t>受獎感言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8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581128"/>
            <a:ext cx="9036050" cy="17018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2018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年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</a:rPr>
            </a:br>
            <a:r>
              <a:rPr lang="zh-TW" altLang="en-US" sz="4800" b="1" dirty="0" smtClean="0">
                <a:solidFill>
                  <a:srgbClr val="FF0000"/>
                </a:solidFill>
              </a:rPr>
              <a:t>專案管理標竿企業獎頒獎</a:t>
            </a:r>
            <a:endParaRPr lang="zh-TW" altLang="en-US" sz="4800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84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065196"/>
            <a:ext cx="9036050" cy="17018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標竿企業獎主委及十</a:t>
            </a: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專獎總召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周龍鴻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en-US" altLang="zh-TW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PgMP</a:t>
            </a: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報告</a:t>
            </a:r>
            <a:endParaRPr lang="zh-TW" altLang="en-US" sz="4800" b="1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87624" y="587727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影片網址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2000" u="sng" dirty="0">
                <a:hlinkClick r:id="rId4"/>
              </a:rPr>
              <a:t>https://goo.gl/445PgL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2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84624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邀請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頒獎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/>
              <a:t>社團法人國際專案管理學會台灣分會 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陳威良</a:t>
            </a:r>
            <a:r>
              <a:rPr lang="zh-TW" altLang="en-US" sz="3600" dirty="0"/>
              <a:t>理事長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itchFamily="65" charset="-120"/>
              </a:rPr>
              <a:t/>
            </a:r>
            <a:br>
              <a:rPr lang="en-US" altLang="zh-TW" sz="3600" dirty="0" smtClean="0">
                <a:solidFill>
                  <a:srgbClr val="FF0000"/>
                </a:solidFill>
                <a:latin typeface="標楷體" pitchFamily="65" charset="-120"/>
              </a:rPr>
            </a:br>
            <a:endParaRPr lang="zh-TW" altLang="en-US" sz="3600" dirty="0" smtClean="0">
              <a:solidFill>
                <a:srgbClr val="FF0000"/>
              </a:solidFill>
              <a:latin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/>
              <a:t>頒獎</a:t>
            </a:r>
            <a:r>
              <a:rPr lang="zh-TW" altLang="en-US" dirty="0" smtClean="0"/>
              <a:t>人</a:t>
            </a:r>
            <a:r>
              <a:rPr lang="en-US" altLang="zh-TW" dirty="0" smtClean="0"/>
              <a:t>:</a:t>
            </a:r>
            <a:r>
              <a:rPr lang="zh-TW" altLang="en-US" dirty="0" smtClean="0"/>
              <a:t>陳威良介紹</a:t>
            </a:r>
            <a:endParaRPr lang="zh-TW" alt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957" y="341583"/>
            <a:ext cx="2388472" cy="214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87624" y="2348880"/>
            <a:ext cx="7705725" cy="41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現職：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社團法人國際專案管理學會台灣分會 理事長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孟華科技股份有限公司 總經理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經歷：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AT&amp;T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貝爾實驗室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(Bell Labs)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資深研究員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</a:pP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IBM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全球服務部</a:t>
            </a:r>
            <a:r>
              <a:rPr lang="en-US" altLang="zh-TW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(Global Services) </a:t>
            </a:r>
            <a:r>
              <a:rPr lang="zh-TW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專案經理</a:t>
            </a:r>
            <a:endParaRPr lang="en-US" altLang="zh-TW" sz="28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endParaRPr lang="zh-TW" alt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31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41396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優選得獎單位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依序上台 受獎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9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優選得獎單位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33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442976"/>
              </p:ext>
            </p:extLst>
          </p:nvPr>
        </p:nvGraphicFramePr>
        <p:xfrm>
          <a:off x="1475655" y="1632168"/>
          <a:ext cx="748883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810"/>
                <a:gridCol w="4337292"/>
                <a:gridCol w="2403731"/>
              </a:tblGrid>
              <a:tr h="2702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單位名稱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領獎代表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大擘水土保持技師事務所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鄧學謙負責人 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台北亞都麗緻大飯店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陳柏康經理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8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大擘水土保持技師</a:t>
            </a:r>
            <a:r>
              <a:rPr lang="zh-TW" altLang="en-US" dirty="0" smtClean="0">
                <a:solidFill>
                  <a:srgbClr val="000000"/>
                </a:solidFill>
              </a:rPr>
              <a:t>事務所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93611" y="6165304"/>
            <a:ext cx="688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81118" y="6175377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:https://youtu.be/3F7P04xWCwU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:\110_PMI-TW\2018_標竿+十專\040_得獎應繳資料\010_標竿企業\020_中小企業\040_優選企業_大擘水土保持\團隊合照_181023_左起吳伊專、李俊德、施証育、鄧學謙、黃千晏、陳盈雯、劉皓琳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/>
          <a:stretch/>
        </p:blipFill>
        <p:spPr bwMode="auto">
          <a:xfrm>
            <a:off x="1161870" y="1700808"/>
            <a:ext cx="7570787" cy="35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81118" y="5408349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吳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伊專、李俊德、施証育、鄧學謙、黃千晏、陳盈雯、劉皓琳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52" y="1340768"/>
            <a:ext cx="1584212" cy="7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dirty="0">
                <a:solidFill>
                  <a:srgbClr val="000000"/>
                </a:solidFill>
              </a:rPr>
              <a:t>台北亞都麗緻大飯店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04260" y="6373487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:https://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youtu.be/Vqb7eojOlGw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04260" y="5450157"/>
            <a:ext cx="7107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顏鎮國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總經理、林楓莉經理、施欣如副協理、張紆琪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經理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陳柏康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經理、陳義榮總工程師、許庸昭資深經理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30" y="1268256"/>
            <a:ext cx="5575868" cy="418190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96752"/>
            <a:ext cx="1555658" cy="15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27474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典範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 受獎</a:t>
            </a:r>
            <a:endParaRPr lang="zh-TW" altLang="en-US" sz="4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4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69680"/>
            <a:ext cx="7571184" cy="1143000"/>
          </a:xfrm>
        </p:spPr>
        <p:txBody>
          <a:bodyPr/>
          <a:lstStyle/>
          <a:p>
            <a:r>
              <a:rPr lang="zh-TW" altLang="en-US" dirty="0" smtClean="0"/>
              <a:t>典範得獎單位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37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890891"/>
              </p:ext>
            </p:extLst>
          </p:nvPr>
        </p:nvGraphicFramePr>
        <p:xfrm>
          <a:off x="1403648" y="1268760"/>
          <a:ext cx="7560840" cy="491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3888432"/>
                <a:gridCol w="302433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名稱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領獎代表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中華電信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en-US" altLang="zh-TW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企業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客戶分公司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吳學蘭副總經理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香港商聯寶電腦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有限公司台灣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林志鴻</a:t>
                      </a:r>
                      <a:r>
                        <a:rPr lang="en-US" altLang="zh-TW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台灣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分公司總監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全鼎資訊股份有限公司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王文玲董事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臺中市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政府</a:t>
                      </a:r>
                      <a:r>
                        <a:rPr lang="en-US" altLang="zh-TW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研究發展考核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委員會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柳嘉峰主任委員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經濟部水利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署</a:t>
                      </a:r>
                      <a:r>
                        <a:rPr lang="en-US" altLang="zh-TW" sz="2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土地管理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組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劉昌文副總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工程司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1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fontAlgn="ctr"/>
            <a:r>
              <a:rPr lang="zh-TW" altLang="en-US" sz="3200" dirty="0">
                <a:solidFill>
                  <a:srgbClr val="000000"/>
                </a:solidFill>
              </a:rPr>
              <a:t>中華電信</a:t>
            </a:r>
            <a:r>
              <a:rPr lang="zh-TW" altLang="en-US" sz="3200" dirty="0" smtClean="0">
                <a:solidFill>
                  <a:srgbClr val="000000"/>
                </a:solidFill>
              </a:rPr>
              <a:t>股份有限公司企業</a:t>
            </a:r>
            <a:r>
              <a:rPr lang="zh-TW" altLang="en-US" sz="3200" dirty="0">
                <a:solidFill>
                  <a:srgbClr val="000000"/>
                </a:solidFill>
              </a:rPr>
              <a:t>客戶分公司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763688" y="626925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https://youtu.be/RjpjF7Eo4XM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3688" y="5601434"/>
            <a:ext cx="746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左起 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陳明正、黃永欣、蔡仲璜、蔣明庭、張家揚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N:\110_PMI-TW\2018_標竿+十專\040_得獎應繳資料\010_標竿企業\010_大型企業\020_典範企業_中華電信\團隊合照_181021_使用版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78848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05" y="1196752"/>
            <a:ext cx="3114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6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ctr"/>
            <a:r>
              <a:rPr lang="zh-TW" altLang="en-US" sz="3600" dirty="0">
                <a:solidFill>
                  <a:srgbClr val="000000"/>
                </a:solidFill>
              </a:rPr>
              <a:t>香港商聯寶電腦</a:t>
            </a:r>
            <a:r>
              <a:rPr lang="zh-TW" altLang="en-US" sz="3600" dirty="0" smtClean="0">
                <a:solidFill>
                  <a:srgbClr val="000000"/>
                </a:solidFill>
              </a:rPr>
              <a:t>有限公司台灣</a:t>
            </a:r>
            <a:r>
              <a:rPr lang="zh-TW" altLang="en-US" sz="3600" dirty="0">
                <a:solidFill>
                  <a:srgbClr val="000000"/>
                </a:solidFill>
              </a:rPr>
              <a:t>分公司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28" y="1710900"/>
            <a:ext cx="6156960" cy="3566160"/>
          </a:xfrm>
        </p:spPr>
      </p:pic>
      <p:sp>
        <p:nvSpPr>
          <p:cNvPr id="9" name="文字方塊 8"/>
          <p:cNvSpPr txBox="1"/>
          <p:nvPr/>
        </p:nvSpPr>
        <p:spPr>
          <a:xfrm>
            <a:off x="1763688" y="619708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https://youtu.be/yc1MbiPiZxU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63688" y="5517232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香港商聯寶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電腦專案管理團隊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2546027" cy="8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4624"/>
            <a:ext cx="5512197" cy="1143000"/>
          </a:xfrm>
        </p:spPr>
        <p:txBody>
          <a:bodyPr/>
          <a:lstStyle/>
          <a:p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Roger,PgMP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簡介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187623" y="1124744"/>
            <a:ext cx="7775401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周龍鴻 </a:t>
            </a:r>
            <a:r>
              <a:rPr lang="en-US" altLang="zh-TW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oger, PgMP, CSP</a:t>
            </a:r>
          </a:p>
          <a:p>
            <a:pPr marL="0" indent="365125">
              <a:lnSpc>
                <a:spcPct val="120000"/>
              </a:lnSpc>
              <a:buNone/>
            </a:pPr>
            <a:r>
              <a:rPr lang="en-US" altLang="zh-TW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PMI-TW</a:t>
            </a:r>
            <a:r>
              <a:rPr lang="zh-TW" alt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標竿企業獎</a:t>
            </a:r>
            <a:r>
              <a:rPr lang="en-GB" altLang="zh-TW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十專獎 主委</a:t>
            </a:r>
          </a:p>
          <a:p>
            <a:pPr>
              <a:lnSpc>
                <a:spcPct val="120000"/>
              </a:lnSpc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現職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365125">
              <a:lnSpc>
                <a:spcPct val="120000"/>
              </a:lnSpc>
              <a:buNone/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長宏專案管理顧問公司 總經理</a:t>
            </a:r>
            <a:endParaRPr lang="en-US" altLang="zh-TW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>
              <a:lnSpc>
                <a:spcPct val="120000"/>
              </a:lnSpc>
              <a:buNone/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專案</a:t>
            </a:r>
            <a:r>
              <a:rPr lang="zh-TW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經理雜誌 總編輯</a:t>
            </a:r>
          </a:p>
          <a:p>
            <a:pPr marL="0" indent="365125">
              <a:lnSpc>
                <a:spcPct val="120000"/>
              </a:lnSpc>
              <a:buNone/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台灣國際專案管理師協會 創會理事長</a:t>
            </a:r>
            <a:endParaRPr lang="en-US" altLang="zh-TW" sz="2500" dirty="0"/>
          </a:p>
          <a:p>
            <a:pPr>
              <a:lnSpc>
                <a:spcPct val="120000"/>
              </a:lnSpc>
            </a:pP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榮譽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全球唯一華人連續兩屆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PMI Award</a:t>
            </a: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獲獎 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Agile Award </a:t>
            </a: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獲獎</a:t>
            </a:r>
            <a:endParaRPr lang="en-US" altLang="zh-TW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國際證照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TW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PgMP,PMP,PMI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-PBA,PMI-ACP,PMI-RMP,</a:t>
            </a:r>
            <a:b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CSP,CSPO,CSM,CBAP..</a:t>
            </a:r>
            <a:endParaRPr kumimoji="0" lang="zh-TW" alt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rogerPgMP_101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"/>
            <a:ext cx="2051720" cy="30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8680450" y="63817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r>
              <a:rPr lang="en-US" altLang="zh-TW" sz="1400" b="0" i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70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71184" cy="1143000"/>
          </a:xfrm>
        </p:spPr>
        <p:txBody>
          <a:bodyPr>
            <a:normAutofit/>
          </a:bodyPr>
          <a:lstStyle/>
          <a:p>
            <a:pPr fontAlgn="ctr"/>
            <a:r>
              <a:rPr lang="zh-TW" altLang="en-US" dirty="0">
                <a:solidFill>
                  <a:srgbClr val="000000"/>
                </a:solidFill>
              </a:rPr>
              <a:t>全鼎資訊股份有限公司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40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/>
          <a:stretch/>
        </p:blipFill>
        <p:spPr>
          <a:xfrm>
            <a:off x="2097683" y="1538574"/>
            <a:ext cx="5607050" cy="3816648"/>
          </a:xfrm>
        </p:spPr>
      </p:pic>
      <p:sp>
        <p:nvSpPr>
          <p:cNvPr id="9" name="文字方塊 8"/>
          <p:cNvSpPr txBox="1"/>
          <p:nvPr/>
        </p:nvSpPr>
        <p:spPr>
          <a:xfrm>
            <a:off x="1763688" y="619708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https://youtu.be/uYHdG90Ng0s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63688" y="5517232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施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傅國、蔡奇峰、陳美鳳、趙妤瑄、陳志豪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61" y="1124744"/>
            <a:ext cx="312420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571184" cy="1143000"/>
          </a:xfrm>
        </p:spPr>
        <p:txBody>
          <a:bodyPr>
            <a:normAutofit fontScale="90000"/>
          </a:bodyPr>
          <a:lstStyle/>
          <a:p>
            <a:pPr fontAlgn="ctr"/>
            <a:r>
              <a:rPr lang="zh-TW" altLang="en-US" dirty="0">
                <a:solidFill>
                  <a:srgbClr val="000000"/>
                </a:solidFill>
              </a:rPr>
              <a:t>臺中市政府研究</a:t>
            </a:r>
            <a:r>
              <a:rPr lang="zh-TW" altLang="en-US" dirty="0" smtClean="0">
                <a:solidFill>
                  <a:srgbClr val="000000"/>
                </a:solidFill>
              </a:rPr>
              <a:t>發展考核</a:t>
            </a:r>
            <a:r>
              <a:rPr lang="zh-TW" altLang="en-US" dirty="0">
                <a:solidFill>
                  <a:srgbClr val="000000"/>
                </a:solidFill>
              </a:rPr>
              <a:t>委員會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72"/>
          <a:stretch/>
        </p:blipFill>
        <p:spPr>
          <a:xfrm>
            <a:off x="1882538" y="1448997"/>
            <a:ext cx="6037340" cy="3825696"/>
          </a:xfrm>
        </p:spPr>
      </p:pic>
      <p:sp>
        <p:nvSpPr>
          <p:cNvPr id="9" name="文字方塊 8"/>
          <p:cNvSpPr txBox="1"/>
          <p:nvPr/>
        </p:nvSpPr>
        <p:spPr>
          <a:xfrm>
            <a:off x="1763688" y="619708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https://youtu.be/wU_lDiRTId4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63688" y="5517232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馥瑜、蘇淑婷、柳嘉峰、黃文鳳、陳育源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37150" r="12651" b="27938"/>
          <a:stretch/>
        </p:blipFill>
        <p:spPr>
          <a:xfrm>
            <a:off x="5868144" y="980728"/>
            <a:ext cx="2784236" cy="8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zh-TW" altLang="en-US" dirty="0">
                <a:solidFill>
                  <a:srgbClr val="000000"/>
                </a:solidFill>
              </a:rPr>
              <a:t>經濟部水利署土地管理組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42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64" y="1154542"/>
            <a:ext cx="6724287" cy="4525963"/>
          </a:xfrm>
        </p:spPr>
      </p:pic>
      <p:sp>
        <p:nvSpPr>
          <p:cNvPr id="9" name="文字方塊 8"/>
          <p:cNvSpPr txBox="1"/>
          <p:nvPr/>
        </p:nvSpPr>
        <p:spPr>
          <a:xfrm>
            <a:off x="1514763" y="63603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https://youtu.be/HKyFQZNaS6c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14763" y="5680505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陳彥樺、賴亞伶、洪丕振、陳美心、陳思云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4"/>
            <a:ext cx="2736304" cy="6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9854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標竿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 受獎</a:t>
            </a:r>
            <a:endParaRPr lang="zh-TW" altLang="en-US" sz="4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標竿</a:t>
            </a:r>
            <a:r>
              <a:rPr lang="zh-TW" altLang="en-US" dirty="0" smtClean="0"/>
              <a:t>得獎單位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44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634691"/>
              </p:ext>
            </p:extLst>
          </p:nvPr>
        </p:nvGraphicFramePr>
        <p:xfrm>
          <a:off x="1259631" y="1772816"/>
          <a:ext cx="7560841" cy="31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1"/>
                <a:gridCol w="3960440"/>
                <a:gridCol w="2880320"/>
              </a:tblGrid>
              <a:tr h="644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名稱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領獎代表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34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台北富邦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商業銀行</a:t>
                      </a:r>
                      <a:endParaRPr lang="en-US" altLang="zh-TW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林世哲資深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協理</a:t>
                      </a: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弓銓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企業股份有限公司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陳宗霆經理</a:t>
                      </a:r>
                    </a:p>
                  </a:txBody>
                  <a:tcPr marL="9525" marR="9525" marT="9525" marB="0" anchor="ctr"/>
                </a:tc>
              </a:tr>
              <a:tr h="8172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行政院農業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委員會</a:t>
                      </a:r>
                      <a:endParaRPr lang="en-US" altLang="zh-TW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水土保持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局綜合企劃組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徐森彥組長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1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t"/>
            <a:r>
              <a:rPr lang="zh-TW" altLang="en-US" dirty="0">
                <a:solidFill>
                  <a:srgbClr val="000000"/>
                </a:solidFill>
              </a:rPr>
              <a:t>台北富邦商業銀行股份有限公司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87"/>
          <a:stretch/>
        </p:blipFill>
        <p:spPr>
          <a:xfrm>
            <a:off x="1835696" y="1417638"/>
            <a:ext cx="6017873" cy="4137323"/>
          </a:xfrm>
        </p:spPr>
      </p:pic>
      <p:sp>
        <p:nvSpPr>
          <p:cNvPr id="7" name="文字方塊 6"/>
          <p:cNvSpPr txBox="1"/>
          <p:nvPr/>
        </p:nvSpPr>
        <p:spPr>
          <a:xfrm>
            <a:off x="1676654" y="634179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https://youtu.be/P2cYmtTcx7U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76654" y="5661949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周杰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澐、柯合治、蕭明輝、林世哲、吳伯達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80591"/>
            <a:ext cx="3456383" cy="7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zh-TW" altLang="en-US" dirty="0">
                <a:solidFill>
                  <a:srgbClr val="000000"/>
                </a:solidFill>
              </a:rPr>
              <a:t>弓銓企業股份有限公司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46</a:t>
            </a:fld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14763" y="63603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https://youtu.be/d8JL3znMeCU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514763" y="5680505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黃聰霖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、李宗蔚、總經理楊崇明、蘇政賢、曾美玲、陳宗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霆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3" y="1153171"/>
            <a:ext cx="6788944" cy="4525963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96751"/>
            <a:ext cx="1656184" cy="97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t"/>
            <a:r>
              <a:rPr lang="zh-TW" altLang="en-US" sz="3200" dirty="0">
                <a:solidFill>
                  <a:srgbClr val="000000"/>
                </a:solidFill>
              </a:rPr>
              <a:t>行政院農業</a:t>
            </a:r>
            <a:r>
              <a:rPr lang="zh-TW" altLang="en-US" sz="3200" dirty="0" smtClean="0">
                <a:solidFill>
                  <a:srgbClr val="000000"/>
                </a:solidFill>
              </a:rPr>
              <a:t>委員會水土保持</a:t>
            </a:r>
            <a:r>
              <a:rPr lang="zh-TW" altLang="en-US" sz="3200" dirty="0">
                <a:solidFill>
                  <a:srgbClr val="000000"/>
                </a:solidFill>
              </a:rPr>
              <a:t>局綜合企劃組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47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38" y="1112984"/>
            <a:ext cx="6037340" cy="4525963"/>
          </a:xfrm>
        </p:spPr>
      </p:pic>
      <p:sp>
        <p:nvSpPr>
          <p:cNvPr id="7" name="文字方塊 6"/>
          <p:cNvSpPr txBox="1"/>
          <p:nvPr/>
        </p:nvSpPr>
        <p:spPr>
          <a:xfrm>
            <a:off x="1514763" y="63603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https://youtu.be/mzrFT32CGnI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14763" y="5680505"/>
            <a:ext cx="746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sz="2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羅文俊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、黃國鋒、徐森彥、葉偉任、吳瓔旂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24744"/>
            <a:ext cx="1536275" cy="15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28260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大合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照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0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t"/>
            <a:r>
              <a:rPr lang="zh-TW" altLang="en-US" sz="4000" dirty="0">
                <a:latin typeface="標楷體" pitchFamily="65" charset="-120"/>
              </a:rPr>
              <a:t>專案管理標竿企業</a:t>
            </a:r>
            <a:r>
              <a:rPr lang="zh-TW" altLang="en-US" sz="4000" dirty="0" smtClean="0">
                <a:latin typeface="標楷體" pitchFamily="65" charset="-120"/>
              </a:rPr>
              <a:t>獎大</a:t>
            </a:r>
            <a:r>
              <a:rPr lang="zh-TW" altLang="en-US" sz="4000" dirty="0">
                <a:latin typeface="標楷體" pitchFamily="65" charset="-120"/>
              </a:rPr>
              <a:t>合</a:t>
            </a:r>
            <a:r>
              <a:rPr lang="zh-TW" altLang="en-US" sz="4000" dirty="0" smtClean="0">
                <a:latin typeface="標楷體" pitchFamily="65" charset="-120"/>
              </a:rPr>
              <a:t>照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620000" cy="50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332656"/>
            <a:ext cx="7632848" cy="61206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dirty="0"/>
              <a:t>標竿企業獎</a:t>
            </a:r>
            <a:r>
              <a:rPr lang="en-US" altLang="zh-TW" dirty="0"/>
              <a:t>/ </a:t>
            </a:r>
            <a:r>
              <a:rPr lang="zh-TW" altLang="en-US" dirty="0"/>
              <a:t>十專獎得獎人好：</a:t>
            </a:r>
          </a:p>
          <a:p>
            <a:endParaRPr lang="zh-TW" alt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dirty="0"/>
              <a:t>恭喜</a:t>
            </a:r>
            <a:r>
              <a:rPr lang="zh-TW" altLang="en-US" dirty="0" smtClean="0"/>
              <a:t>大家在今日總算</a:t>
            </a:r>
            <a:r>
              <a:rPr lang="zh-TW" altLang="en-US" dirty="0"/>
              <a:t>要正式領獎了。這個獎項是各位</a:t>
            </a:r>
            <a:r>
              <a:rPr lang="zh-TW" altLang="en-US" u="sng" dirty="0">
                <a:solidFill>
                  <a:srgbClr val="FF0000"/>
                </a:solidFill>
              </a:rPr>
              <a:t>一輩子的榮耀</a:t>
            </a:r>
            <a:r>
              <a:rPr lang="zh-TW" altLang="en-US" dirty="0"/>
              <a:t>，也是我</a:t>
            </a:r>
            <a:r>
              <a:rPr lang="zh-TW" altLang="en-US" u="sng" dirty="0">
                <a:solidFill>
                  <a:srgbClr val="FF0000"/>
                </a:solidFill>
              </a:rPr>
              <a:t>十年來</a:t>
            </a:r>
            <a:r>
              <a:rPr lang="zh-TW" altLang="en-US" dirty="0"/>
              <a:t>推動的</a:t>
            </a:r>
            <a:r>
              <a:rPr lang="zh-TW" altLang="en-US" i="1" dirty="0">
                <a:solidFill>
                  <a:srgbClr val="FF0000"/>
                </a:solidFill>
              </a:rPr>
              <a:t>志業</a:t>
            </a:r>
            <a:r>
              <a:rPr lang="zh-TW" altLang="en-US" dirty="0"/>
              <a:t>。</a:t>
            </a:r>
            <a:r>
              <a:rPr lang="zh-TW" altLang="en-US" u="sng" dirty="0">
                <a:solidFill>
                  <a:srgbClr val="FF0000"/>
                </a:solidFill>
              </a:rPr>
              <a:t>標竿企業獎</a:t>
            </a:r>
            <a:r>
              <a:rPr lang="zh-TW" altLang="en-US" dirty="0"/>
              <a:t>是國內</a:t>
            </a:r>
            <a:r>
              <a:rPr lang="zh-TW" altLang="en-US" u="sng" dirty="0">
                <a:solidFill>
                  <a:srgbClr val="FF0000"/>
                </a:solidFill>
              </a:rPr>
              <a:t>企業級專案管理最高榮耀</a:t>
            </a:r>
            <a:r>
              <a:rPr lang="zh-TW" altLang="en-US" dirty="0"/>
              <a:t>，而</a:t>
            </a:r>
            <a:r>
              <a:rPr lang="zh-TW" altLang="en-US" u="sng" dirty="0">
                <a:solidFill>
                  <a:srgbClr val="FF0000"/>
                </a:solidFill>
              </a:rPr>
              <a:t>十專獎</a:t>
            </a:r>
            <a:r>
              <a:rPr lang="zh-TW" altLang="en-US" dirty="0"/>
              <a:t>是</a:t>
            </a:r>
            <a:r>
              <a:rPr lang="zh-TW" altLang="en-US" u="sng" dirty="0">
                <a:solidFill>
                  <a:srgbClr val="FF0000"/>
                </a:solidFill>
              </a:rPr>
              <a:t>華人專案經理</a:t>
            </a:r>
            <a:r>
              <a:rPr lang="zh-TW" altLang="en-US" dirty="0"/>
              <a:t>至高無上的榮譽</a:t>
            </a:r>
            <a:r>
              <a:rPr lang="en-US" altLang="zh-TW" dirty="0"/>
              <a:t>( https://zh.wikipedia.org/wiki/</a:t>
            </a:r>
            <a:r>
              <a:rPr lang="zh-TW" altLang="en-US" dirty="0"/>
              <a:t>華人十大傑出專案經理人獎 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u="sng" dirty="0" smtClean="0">
                <a:solidFill>
                  <a:srgbClr val="FF0000"/>
                </a:solidFill>
              </a:rPr>
              <a:t>肩負</a:t>
            </a:r>
            <a:r>
              <a:rPr lang="zh-TW" altLang="en-US" dirty="0"/>
              <a:t>這兩個</a:t>
            </a:r>
            <a:r>
              <a:rPr lang="zh-TW" altLang="en-US" u="sng" dirty="0">
                <a:solidFill>
                  <a:srgbClr val="FF0000"/>
                </a:solidFill>
              </a:rPr>
              <a:t>獎項</a:t>
            </a:r>
            <a:r>
              <a:rPr lang="zh-TW" altLang="en-US" dirty="0"/>
              <a:t>的</a:t>
            </a:r>
            <a:r>
              <a:rPr lang="zh-TW" altLang="en-US" u="sng" dirty="0">
                <a:solidFill>
                  <a:srgbClr val="FF0000"/>
                </a:solidFill>
              </a:rPr>
              <a:t>光環</a:t>
            </a:r>
            <a:r>
              <a:rPr lang="zh-TW" altLang="en-US" dirty="0"/>
              <a:t>，需帶給</a:t>
            </a:r>
            <a:r>
              <a:rPr lang="zh-TW" altLang="en-US" u="sng" dirty="0">
                <a:solidFill>
                  <a:srgbClr val="FF0000"/>
                </a:solidFill>
              </a:rPr>
              <a:t>社會正面</a:t>
            </a:r>
            <a:r>
              <a:rPr lang="zh-TW" altLang="en-US" dirty="0"/>
              <a:t>的</a:t>
            </a:r>
            <a:r>
              <a:rPr lang="zh-TW" altLang="en-US" u="sng" dirty="0">
                <a:solidFill>
                  <a:srgbClr val="FF0000"/>
                </a:solidFill>
              </a:rPr>
              <a:t>教育意義</a:t>
            </a:r>
            <a:r>
              <a:rPr lang="zh-TW" altLang="en-US" dirty="0"/>
              <a:t>，</a:t>
            </a:r>
            <a:r>
              <a:rPr lang="zh-TW" altLang="en-US" u="sng" dirty="0">
                <a:solidFill>
                  <a:srgbClr val="FF0000"/>
                </a:solidFill>
              </a:rPr>
              <a:t>能力越大、責任越大</a:t>
            </a:r>
            <a:r>
              <a:rPr lang="zh-TW" altLang="en-US" dirty="0"/>
              <a:t>。請各位帶著美好</a:t>
            </a:r>
            <a:r>
              <a:rPr lang="zh-TW" altLang="en-US" dirty="0" smtClean="0"/>
              <a:t>心情參加</a:t>
            </a:r>
            <a:r>
              <a:rPr lang="zh-TW" altLang="en-US" dirty="0"/>
              <a:t>頒獎典禮，一切就水到渠成了。也</a:t>
            </a:r>
            <a:r>
              <a:rPr lang="zh-TW" altLang="en-US" u="sng" dirty="0">
                <a:solidFill>
                  <a:srgbClr val="FF0000"/>
                </a:solidFill>
              </a:rPr>
              <a:t>期望明年度</a:t>
            </a:r>
            <a:r>
              <a:rPr lang="zh-TW" altLang="en-US" dirty="0"/>
              <a:t>我們需要</a:t>
            </a:r>
            <a:r>
              <a:rPr lang="zh-TW" altLang="en-US" u="sng" dirty="0">
                <a:solidFill>
                  <a:srgbClr val="FF0000"/>
                </a:solidFill>
              </a:rPr>
              <a:t>投獎志工</a:t>
            </a:r>
            <a:r>
              <a:rPr lang="zh-TW" altLang="en-US" dirty="0"/>
              <a:t>以</a:t>
            </a:r>
            <a:r>
              <a:rPr lang="zh-TW" altLang="en-US" u="sng" dirty="0">
                <a:solidFill>
                  <a:srgbClr val="FF0000"/>
                </a:solidFill>
              </a:rPr>
              <a:t>傳承得獎人精神</a:t>
            </a:r>
            <a:r>
              <a:rPr lang="zh-TW" altLang="en-US" dirty="0"/>
              <a:t>時，各位可以</a:t>
            </a:r>
            <a:r>
              <a:rPr lang="zh-TW" altLang="en-US" u="sng" dirty="0">
                <a:solidFill>
                  <a:srgbClr val="FF0000"/>
                </a:solidFill>
              </a:rPr>
              <a:t>不吝於教導後進</a:t>
            </a:r>
            <a:r>
              <a:rPr lang="zh-TW" altLang="en-US" dirty="0"/>
              <a:t>如何</a:t>
            </a:r>
            <a:r>
              <a:rPr lang="zh-TW" altLang="en-US" u="sng" dirty="0">
                <a:solidFill>
                  <a:srgbClr val="FF0000"/>
                </a:solidFill>
              </a:rPr>
              <a:t>投獎</a:t>
            </a:r>
            <a:r>
              <a:rPr lang="zh-TW" altLang="en-US" dirty="0"/>
              <a:t>，</a:t>
            </a:r>
            <a:r>
              <a:rPr lang="zh-TW" altLang="en-US" u="sng" dirty="0">
                <a:solidFill>
                  <a:srgbClr val="FF0000"/>
                </a:solidFill>
              </a:rPr>
              <a:t>延續</a:t>
            </a:r>
            <a:r>
              <a:rPr lang="zh-TW" altLang="en-US" dirty="0"/>
              <a:t>這兩獎的</a:t>
            </a:r>
            <a:r>
              <a:rPr lang="zh-TW" altLang="en-US" u="sng" dirty="0">
                <a:solidFill>
                  <a:srgbClr val="FF0000"/>
                </a:solidFill>
              </a:rPr>
              <a:t>共好文化精神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PMI-TW </a:t>
            </a:r>
            <a:r>
              <a:rPr lang="zh-TW" altLang="en-US" dirty="0"/>
              <a:t>標竿企業獎主委 暨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華人</a:t>
            </a:r>
            <a:r>
              <a:rPr lang="zh-TW" altLang="en-US" dirty="0"/>
              <a:t>十大傑出專案經理人</a:t>
            </a:r>
            <a:r>
              <a:rPr lang="zh-TW" altLang="en-US" dirty="0" smtClean="0"/>
              <a:t>獎總</a:t>
            </a:r>
            <a:r>
              <a:rPr lang="zh-TW" altLang="en-US" dirty="0"/>
              <a:t>召集人 </a:t>
            </a:r>
            <a:r>
              <a:rPr lang="en-US" altLang="zh-TW" dirty="0"/>
              <a:t>Roger</a:t>
            </a:r>
            <a:r>
              <a:rPr lang="zh-TW" altLang="en-US" dirty="0"/>
              <a:t>老師敬上</a:t>
            </a:r>
          </a:p>
        </p:txBody>
      </p:sp>
    </p:spTree>
    <p:extLst>
      <p:ext uri="{BB962C8B-B14F-4D97-AF65-F5344CB8AC3E}">
        <p14:creationId xmlns:p14="http://schemas.microsoft.com/office/powerpoint/2010/main" val="3418642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28260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所有專案管理企業獎得獎單位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大合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照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/>
              <a:t>請</a:t>
            </a:r>
            <a:r>
              <a:rPr lang="zh-TW" altLang="en-US" dirty="0" smtClean="0"/>
              <a:t>所有企業獎得獎單位代表上台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1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t"/>
            <a:r>
              <a:rPr lang="zh-TW" altLang="en-US" sz="4000" dirty="0">
                <a:latin typeface="標楷體" pitchFamily="65" charset="-120"/>
              </a:rPr>
              <a:t>專案</a:t>
            </a:r>
            <a:r>
              <a:rPr lang="zh-TW" altLang="en-US" sz="4000" dirty="0" smtClean="0">
                <a:latin typeface="標楷體" pitchFamily="65" charset="-120"/>
              </a:rPr>
              <a:t>管理企業獎大</a:t>
            </a:r>
            <a:r>
              <a:rPr lang="zh-TW" altLang="en-US" sz="4000" dirty="0">
                <a:latin typeface="標楷體" pitchFamily="65" charset="-120"/>
              </a:rPr>
              <a:t>合</a:t>
            </a:r>
            <a:r>
              <a:rPr lang="zh-TW" altLang="en-US" sz="4000" dirty="0" smtClean="0">
                <a:latin typeface="標楷體" pitchFamily="65" charset="-120"/>
              </a:rPr>
              <a:t>照</a:t>
            </a: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/>
          <a:stretch/>
        </p:blipFill>
        <p:spPr>
          <a:xfrm>
            <a:off x="1231072" y="1624608"/>
            <a:ext cx="7776864" cy="46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750996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4800" b="1" dirty="0" smtClean="0">
                <a:solidFill>
                  <a:srgbClr val="FF0000"/>
                </a:solidFill>
              </a:rPr>
              <a:t>2018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年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華人十大傑出專案經理獎頒獎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邀請頒獎人上台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/>
              <a:t>社團法人台灣國際專案管理師協會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 smtClean="0"/>
              <a:t>張峰睿理事長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/>
              <a:t>53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05"/>
          <p:cNvSpPr txBox="1">
            <a:spLocks noGrp="1"/>
          </p:cNvSpPr>
          <p:nvPr>
            <p:ph type="title"/>
          </p:nvPr>
        </p:nvSpPr>
        <p:spPr>
          <a:xfrm>
            <a:off x="1187624" y="332656"/>
            <a:ext cx="5256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4400" b="0" i="0" u="none" strike="noStrike" cap="none" dirty="0">
                <a:solidFill>
                  <a:schemeClr val="dk1"/>
                </a:solidFill>
                <a:cs typeface="Arial"/>
                <a:sym typeface="Arial"/>
              </a:rPr>
              <a:t>張峰睿 簡介</a:t>
            </a:r>
            <a:endParaRPr dirty="0"/>
          </a:p>
        </p:txBody>
      </p:sp>
      <p:sp>
        <p:nvSpPr>
          <p:cNvPr id="759" name="Google Shape;759;p105"/>
          <p:cNvSpPr txBox="1">
            <a:spLocks noGrp="1"/>
          </p:cNvSpPr>
          <p:nvPr>
            <p:ph type="body" idx="1"/>
          </p:nvPr>
        </p:nvSpPr>
        <p:spPr>
          <a:xfrm>
            <a:off x="1115616" y="1340768"/>
            <a:ext cx="7705800" cy="5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 dirty="0"/>
              <a:t>•</a:t>
            </a:r>
            <a:r>
              <a:rPr lang="zh-TW" sz="1800" dirty="0"/>
              <a:t>現職:  </a:t>
            </a:r>
            <a:endParaRPr lang="en-US" altLang="zh-TW" sz="1800" dirty="0" smtClean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800" dirty="0"/>
              <a:t> </a:t>
            </a:r>
            <a:r>
              <a:rPr lang="zh-TW" altLang="en-US" sz="1800" dirty="0" smtClean="0"/>
              <a:t> </a:t>
            </a:r>
            <a:r>
              <a:rPr lang="zh-TW" sz="1800" dirty="0" smtClean="0"/>
              <a:t>鉅</a:t>
            </a:r>
            <a:r>
              <a:rPr lang="zh-TW" sz="1800" dirty="0"/>
              <a:t>潤顧問股份有限公司  	負責人/建築師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 smtClean="0"/>
              <a:t>•鈞</a:t>
            </a:r>
            <a:r>
              <a:rPr lang="zh-TW" sz="1800" dirty="0"/>
              <a:t>溢金屬有限公司          	總經理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</a:t>
            </a:r>
            <a:r>
              <a:rPr lang="zh-TW" sz="1800" dirty="0" smtClean="0"/>
              <a:t>台灣</a:t>
            </a:r>
            <a:r>
              <a:rPr lang="zh-TW" sz="1800" dirty="0"/>
              <a:t>國際專案管理師協會  理事長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</a:t>
            </a:r>
            <a:r>
              <a:rPr lang="zh-TW" sz="1800" dirty="0" smtClean="0"/>
              <a:t>中</a:t>
            </a:r>
            <a:r>
              <a:rPr lang="zh-TW" sz="1800" dirty="0"/>
              <a:t>華文創經貿交流協會 理事 暨 千禧龍青年基金會 董事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</a:t>
            </a:r>
            <a:r>
              <a:rPr lang="zh-TW" sz="1800" dirty="0" smtClean="0"/>
              <a:t>ISO </a:t>
            </a:r>
            <a:r>
              <a:rPr lang="zh-TW" sz="1800" dirty="0"/>
              <a:t>21500 台灣首批合格輔導顧問師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•學歷: 逢甲大學建築系/東海建築研究所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•經歷: 賴衡垚建築師事務所  專案建築師；</a:t>
            </a:r>
            <a:br>
              <a:rPr lang="zh-TW" sz="1800" dirty="0"/>
            </a:br>
            <a:r>
              <a:rPr lang="zh-TW" sz="1800" dirty="0"/>
              <a:t>        </a:t>
            </a:r>
            <a:r>
              <a:rPr lang="zh-TW" sz="1800" dirty="0" smtClean="0"/>
              <a:t>翔</a:t>
            </a:r>
            <a:r>
              <a:rPr lang="zh-TW" sz="1800" dirty="0"/>
              <a:t>宏營造有限公司  副總；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        </a:t>
            </a:r>
            <a:r>
              <a:rPr lang="zh-TW" sz="1800" dirty="0" smtClean="0"/>
              <a:t>益</a:t>
            </a:r>
            <a:r>
              <a:rPr lang="zh-TW" sz="1800" dirty="0"/>
              <a:t>菱工 業股份有限公司  中區負責人；</a:t>
            </a:r>
            <a:br>
              <a:rPr lang="zh-TW" sz="1800" dirty="0"/>
            </a:br>
            <a:r>
              <a:rPr lang="zh-TW" sz="1800" dirty="0"/>
              <a:t>        </a:t>
            </a:r>
            <a:r>
              <a:rPr lang="zh-TW" sz="1800" dirty="0" smtClean="0"/>
              <a:t>華人</a:t>
            </a:r>
            <a:r>
              <a:rPr lang="zh-TW" sz="1800" dirty="0"/>
              <a:t>十大傑出專案經理人獎 評審委員 等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•座右銘:紮穩管理實力，落實永續管理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•經典專案:台中一中教學暨資訊大樓統包工程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•榮譽: 2007年第八屆公共工程金質獎 /2013 年校園建築景觀園冶獎</a:t>
            </a:r>
            <a:endParaRPr sz="1800" dirty="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/>
              <a:t>•取得證照:PMP &amp; PMI-ACP &amp; PMI-RMP &amp; PMI-PBA &amp; CSPO &amp; 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1800" dirty="0" smtClean="0"/>
              <a:t>    </a:t>
            </a:r>
            <a:r>
              <a:rPr lang="zh-TW" sz="1800" dirty="0" smtClean="0"/>
              <a:t>一</a:t>
            </a:r>
            <a:r>
              <a:rPr lang="zh-TW" sz="1800" dirty="0"/>
              <a:t>級項目管理師</a:t>
            </a:r>
            <a:endParaRPr sz="1800" dirty="0"/>
          </a:p>
          <a:p>
            <a:pPr marL="342900" marR="0" lvl="0" indent="-139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dirty="0"/>
          </a:p>
        </p:txBody>
      </p:sp>
      <p:pic>
        <p:nvPicPr>
          <p:cNvPr id="760" name="Google Shape;76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813" y="-12"/>
            <a:ext cx="1781175" cy="240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0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585166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華人十大傑出專案經理獎頒獎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年度優選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請依序上台受獎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92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優選得獎人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460309"/>
              </p:ext>
            </p:extLst>
          </p:nvPr>
        </p:nvGraphicFramePr>
        <p:xfrm>
          <a:off x="1362769" y="1412776"/>
          <a:ext cx="749917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3"/>
                <a:gridCol w="4596420"/>
                <a:gridCol w="2201715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400" b="1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公司名稱</a:t>
                      </a:r>
                      <a:endParaRPr lang="zh-TW" altLang="en-US" sz="2400" b="1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得獎人</a:t>
                      </a:r>
                      <a:endParaRPr lang="zh-TW" altLang="en-US" sz="2400" b="1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400" b="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薪傳國際管理顧問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周爾思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400" b="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昱鼎能源科技開發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梁博傑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400" b="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金鷹國際財富管理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黃曲欣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6695728" y="378904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依姓名筆劃排序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30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sz="3600" dirty="0"/>
              <a:t>薪傳國際管理顧問有限公司 周爾思 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56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</a:t>
            </a:r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://youtu.be/Wt-3Did-C9s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38794"/>
            <a:ext cx="5220072" cy="39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sz="3200" dirty="0"/>
              <a:t>昱鼎能源科技開發股份有限公司 梁博傑 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57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https://youtu.be/SxKUSzt2KTA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08" y="1394663"/>
            <a:ext cx="6734400" cy="4495200"/>
          </a:xfrm>
        </p:spPr>
      </p:pic>
    </p:spTree>
    <p:extLst>
      <p:ext uri="{BB962C8B-B14F-4D97-AF65-F5344CB8AC3E}">
        <p14:creationId xmlns:p14="http://schemas.microsoft.com/office/powerpoint/2010/main" val="8556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sz="3600" dirty="0"/>
              <a:t>金鷹國際財富管理有限公司 黃曲欣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58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https://youtu.be/FPDzB_DlUpg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4" y="1450944"/>
            <a:ext cx="3006748" cy="4525963"/>
          </a:xfrm>
        </p:spPr>
      </p:pic>
    </p:spTree>
    <p:extLst>
      <p:ext uri="{BB962C8B-B14F-4D97-AF65-F5344CB8AC3E}">
        <p14:creationId xmlns:p14="http://schemas.microsoft.com/office/powerpoint/2010/main" val="5567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58516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華人十大傑出專案經理獎頒獎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年度優選得獎人合照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6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專案管理標竿</a:t>
            </a:r>
            <a:r>
              <a:rPr lang="zh-TW" altLang="en-US" dirty="0"/>
              <a:t>企業</a:t>
            </a:r>
            <a:r>
              <a:rPr lang="zh-TW" altLang="en-US" dirty="0" smtClean="0"/>
              <a:t>獎</a:t>
            </a:r>
            <a:r>
              <a:rPr lang="en-US" altLang="zh-TW" dirty="0" smtClean="0"/>
              <a:t>(EPBA)</a:t>
            </a:r>
            <a:r>
              <a:rPr lang="zh-TW" altLang="en-US" dirty="0" smtClean="0"/>
              <a:t>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1484784"/>
            <a:ext cx="460762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 smtClean="0"/>
              <a:t>獎項說明</a:t>
            </a:r>
            <a:r>
              <a:rPr lang="en-US" altLang="zh-TW" sz="2800" b="1" dirty="0" smtClean="0"/>
              <a:t>:</a:t>
            </a:r>
          </a:p>
          <a:p>
            <a:r>
              <a:rPr lang="zh-TW" altLang="zh-TW" sz="2800" dirty="0" smtClean="0"/>
              <a:t>表揚</a:t>
            </a:r>
            <a:r>
              <a:rPr lang="zh-TW" altLang="zh-TW" sz="2800" dirty="0"/>
              <a:t>國內</a:t>
            </a:r>
            <a:r>
              <a:rPr lang="zh-TW" altLang="zh-TW" sz="2800" u="sng" dirty="0">
                <a:solidFill>
                  <a:srgbClr val="FF0000"/>
                </a:solidFill>
              </a:rPr>
              <a:t>落實專案</a:t>
            </a:r>
            <a:r>
              <a:rPr lang="zh-TW" altLang="zh-TW" sz="2800" u="sng" dirty="0" smtClean="0">
                <a:solidFill>
                  <a:srgbClr val="FF0000"/>
                </a:solidFill>
              </a:rPr>
              <a:t>管理</a:t>
            </a:r>
            <a:r>
              <a:rPr lang="en-US" altLang="zh-TW" sz="2800" u="sng" dirty="0" smtClean="0">
                <a:solidFill>
                  <a:srgbClr val="FF0000"/>
                </a:solidFill>
              </a:rPr>
              <a:t/>
            </a:r>
            <a:br>
              <a:rPr lang="en-US" altLang="zh-TW" sz="2800" u="sng" dirty="0" smtClean="0">
                <a:solidFill>
                  <a:srgbClr val="FF0000"/>
                </a:solidFill>
              </a:rPr>
            </a:br>
            <a:r>
              <a:rPr lang="zh-TW" altLang="zh-TW" sz="2800" dirty="0" smtClean="0"/>
              <a:t>精神</a:t>
            </a:r>
            <a:r>
              <a:rPr lang="zh-TW" altLang="zh-TW" sz="2800" dirty="0"/>
              <a:t>之</a:t>
            </a:r>
            <a:r>
              <a:rPr lang="zh-TW" altLang="zh-TW" sz="2800" u="sng" dirty="0">
                <a:solidFill>
                  <a:srgbClr val="FF0000"/>
                </a:solidFill>
              </a:rPr>
              <a:t>企業</a:t>
            </a:r>
            <a:r>
              <a:rPr lang="zh-TW" altLang="zh-TW" sz="2800" u="sng" dirty="0" smtClean="0">
                <a:solidFill>
                  <a:srgbClr val="FF0000"/>
                </a:solidFill>
              </a:rPr>
              <a:t>楷模</a:t>
            </a:r>
            <a:endParaRPr lang="en-US" altLang="zh-TW" sz="2800" dirty="0" smtClean="0"/>
          </a:p>
          <a:p>
            <a:r>
              <a:rPr lang="zh-TW" altLang="zh-TW" sz="2800" dirty="0" smtClean="0"/>
              <a:t>鼓勵</a:t>
            </a:r>
            <a:r>
              <a:rPr lang="zh-TW" altLang="zh-TW" sz="2800" dirty="0"/>
              <a:t>所有企業、組織單位</a:t>
            </a:r>
            <a:r>
              <a:rPr lang="zh-TW" altLang="zh-TW" sz="2800" u="sng" dirty="0" smtClean="0">
                <a:solidFill>
                  <a:srgbClr val="FF0000"/>
                </a:solidFill>
              </a:rPr>
              <a:t>見賢思齊</a:t>
            </a:r>
            <a:endParaRPr lang="en-US" altLang="zh-TW" sz="2800" dirty="0"/>
          </a:p>
          <a:p>
            <a:r>
              <a:rPr lang="zh-TW" altLang="zh-TW" sz="2800" dirty="0" smtClean="0"/>
              <a:t>彰顯</a:t>
            </a:r>
            <a:r>
              <a:rPr lang="zh-TW" altLang="zh-TW" sz="2800" dirty="0"/>
              <a:t>專案管理為</a:t>
            </a:r>
            <a:r>
              <a:rPr lang="zh-TW" altLang="zh-TW" sz="2800" u="sng" dirty="0">
                <a:solidFill>
                  <a:srgbClr val="FF0000"/>
                </a:solidFill>
              </a:rPr>
              <a:t>企業重要</a:t>
            </a:r>
            <a:r>
              <a:rPr lang="zh-TW" altLang="zh-TW" sz="2800" dirty="0"/>
              <a:t>之</a:t>
            </a:r>
            <a:r>
              <a:rPr lang="zh-TW" altLang="zh-TW" sz="2800" u="sng" dirty="0">
                <a:solidFill>
                  <a:srgbClr val="FF0000"/>
                </a:solidFill>
              </a:rPr>
              <a:t>成功因素</a:t>
            </a:r>
            <a:r>
              <a:rPr lang="zh-TW" altLang="zh-TW" sz="2800" dirty="0"/>
              <a:t>與</a:t>
            </a:r>
            <a:r>
              <a:rPr lang="zh-TW" altLang="zh-TW" sz="2800" dirty="0" smtClean="0"/>
              <a:t>價值</a:t>
            </a:r>
            <a:endParaRPr lang="en-US" altLang="zh-TW" sz="2800" dirty="0"/>
          </a:p>
          <a:p>
            <a:r>
              <a:rPr lang="zh-TW" altLang="zh-TW" sz="2800" dirty="0" smtClean="0"/>
              <a:t>協助</a:t>
            </a:r>
            <a:r>
              <a:rPr lang="zh-TW" altLang="zh-TW" sz="2800" dirty="0"/>
              <a:t>國內產業</a:t>
            </a:r>
            <a:r>
              <a:rPr lang="zh-TW" altLang="zh-TW" sz="2800" u="sng" dirty="0">
                <a:solidFill>
                  <a:srgbClr val="FF0000"/>
                </a:solidFill>
              </a:rPr>
              <a:t>提升</a:t>
            </a:r>
            <a:r>
              <a:rPr lang="zh-TW" altLang="zh-TW" sz="2800" dirty="0" smtClean="0"/>
              <a:t>全球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zh-TW" sz="2800" dirty="0" smtClean="0"/>
              <a:t>競爭力</a:t>
            </a:r>
            <a:r>
              <a:rPr lang="zh-TW" altLang="zh-TW" sz="2800" dirty="0"/>
              <a:t>之願</a:t>
            </a:r>
            <a:r>
              <a:rPr lang="zh-TW" altLang="zh-TW" sz="2800" dirty="0" smtClean="0"/>
              <a:t>景</a:t>
            </a:r>
            <a:endParaRPr lang="zh-TW" altLang="zh-TW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zh-TW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0"/>
          <a:stretch/>
        </p:blipFill>
        <p:spPr>
          <a:xfrm>
            <a:off x="5867252" y="2132856"/>
            <a:ext cx="3005575" cy="30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請依序上台受獎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5076056" y="5767388"/>
            <a:ext cx="367240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US" altLang="zh-TW" sz="2800" b="0" u="none" dirty="0">
                <a:solidFill>
                  <a:srgbClr val="FFFF00"/>
                </a:solidFill>
              </a:rPr>
              <a:t>	   	    </a:t>
            </a:r>
            <a:r>
              <a:rPr lang="en-US" altLang="zh-TW" sz="2800" b="0" u="none" dirty="0">
                <a:solidFill>
                  <a:srgbClr val="FFFF00"/>
                </a:solidFill>
                <a:ea typeface="標楷體" pitchFamily="65" charset="-120"/>
              </a:rPr>
              <a:t>     </a:t>
            </a:r>
            <a:r>
              <a:rPr lang="en-US" altLang="zh-TW" sz="2400" u="none" dirty="0" smtClean="0">
                <a:solidFill>
                  <a:srgbClr val="660066"/>
                </a:solidFill>
                <a:latin typeface="Monotype Corsiva" pitchFamily="66" charset="0"/>
                <a:ea typeface="標楷體" pitchFamily="65" charset="-120"/>
              </a:rPr>
              <a:t>2016/10/29 </a:t>
            </a:r>
            <a:r>
              <a:rPr lang="en-US" altLang="zh-TW" sz="2400" u="none" dirty="0" err="1" smtClean="0">
                <a:solidFill>
                  <a:srgbClr val="660066"/>
                </a:solidFill>
                <a:latin typeface="Monotype Corsiva" pitchFamily="66" charset="0"/>
                <a:ea typeface="標楷體" pitchFamily="65" charset="-120"/>
              </a:rPr>
              <a:t>Rev</a:t>
            </a:r>
            <a:r>
              <a:rPr lang="en-US" altLang="zh-TW" sz="2400" u="none" dirty="0" err="1">
                <a:solidFill>
                  <a:srgbClr val="660066"/>
                </a:solidFill>
                <a:latin typeface="Monotype Corsiva" pitchFamily="66" charset="0"/>
                <a:ea typeface="標楷體" pitchFamily="65" charset="-120"/>
              </a:rPr>
              <a:t>.:A</a:t>
            </a:r>
            <a:endParaRPr lang="en-US" altLang="zh-TW" sz="2400" u="none" dirty="0">
              <a:solidFill>
                <a:srgbClr val="660066"/>
              </a:solidFill>
              <a:latin typeface="Monotype Corsiva" pitchFamily="66" charset="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5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傑出專案經理獎得獎人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187825"/>
              </p:ext>
            </p:extLst>
          </p:nvPr>
        </p:nvGraphicFramePr>
        <p:xfrm>
          <a:off x="1403647" y="1600200"/>
          <a:ext cx="7283153" cy="351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7"/>
                <a:gridCol w="5184576"/>
                <a:gridCol w="12344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公司名稱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得獎人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資拓宏宇國際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林佩瑛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中華電信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企業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客戶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林松雄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香港商聯寶電腦有限公司台灣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許堯能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中華國際薪傳鄭子太極拳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總會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陳戊鋐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全鼎資訊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陳美鳳</a:t>
                      </a:r>
                      <a:endParaRPr lang="zh-TW" alt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台灣世曦工程顧問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葉錦璋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遠傳電信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股份有限公司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蔡秋錫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699880" y="587727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依姓名筆劃排序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01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sz="3600" dirty="0"/>
              <a:t>資拓宏宇國際</a:t>
            </a:r>
            <a:r>
              <a:rPr lang="zh-TW" altLang="en-US" sz="3200" dirty="0"/>
              <a:t>股份有限公司</a:t>
            </a:r>
            <a:r>
              <a:rPr lang="zh-TW" altLang="en-US" sz="3600" dirty="0"/>
              <a:t> 林佩瑛 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62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://youtu.be/UlpR7Xhnv84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36" y="1417638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239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sz="2800" dirty="0"/>
              <a:t>中華電信股份有限公司企業客戶分公司 林松雄 </a:t>
            </a:r>
            <a:endParaRPr lang="zh-TW" altLang="zh-TW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63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99" y="1483280"/>
            <a:ext cx="6034617" cy="4525963"/>
          </a:xfrm>
        </p:spPr>
      </p:pic>
      <p:sp>
        <p:nvSpPr>
          <p:cNvPr id="10" name="矩形 9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://youtu.be/wl54meiXJO0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sz="2800" dirty="0"/>
              <a:t>香港商聯寶電腦有限公司台灣分公司 許堯能 </a:t>
            </a:r>
            <a:endParaRPr lang="zh-TW" altLang="zh-TW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64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68760"/>
            <a:ext cx="3017605" cy="4525963"/>
          </a:xfrm>
        </p:spPr>
      </p:pic>
      <p:sp>
        <p:nvSpPr>
          <p:cNvPr id="10" name="矩形 9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https://youtu.be/lHaKOf8tswc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sz="3200" dirty="0"/>
              <a:t>中華國際薪傳鄭子太極拳總會 陳戊鋐 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65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35" y="1417638"/>
            <a:ext cx="2958145" cy="4525963"/>
          </a:xfrm>
        </p:spPr>
      </p:pic>
      <p:sp>
        <p:nvSpPr>
          <p:cNvPr id="10" name="矩形 9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https://youtu.be/GiXrDWLL_s4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ctr"/>
            <a:r>
              <a:rPr lang="zh-TW" altLang="en-US" dirty="0"/>
              <a:t>全鼎資訊股份有限公司 陳美鳳 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66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84264"/>
            <a:ext cx="3032587" cy="4525963"/>
          </a:xfrm>
        </p:spPr>
      </p:pic>
      <p:sp>
        <p:nvSpPr>
          <p:cNvPr id="10" name="矩形 9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https://youtu.be/Mf9HNY0B0mg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sz="3200" dirty="0"/>
              <a:t>台灣世曦工程顧問股份有限公司 葉錦璋 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67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99" y="1417638"/>
            <a:ext cx="6034617" cy="4525963"/>
          </a:xfrm>
        </p:spPr>
      </p:pic>
      <p:sp>
        <p:nvSpPr>
          <p:cNvPr id="10" name="矩形 9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https://youtu.be/TD10HtOersQ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ctr"/>
            <a:r>
              <a:rPr lang="zh-TW" altLang="en-US" dirty="0"/>
              <a:t>遠傳電信股份有限公司 蔡秋錫 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68</a:t>
            </a:fld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https://youtu.be/VEf4XLQ_m6E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83" y="1528489"/>
            <a:ext cx="3006050" cy="4525963"/>
          </a:xfrm>
        </p:spPr>
      </p:pic>
    </p:spTree>
    <p:extLst>
      <p:ext uri="{BB962C8B-B14F-4D97-AF65-F5344CB8AC3E}">
        <p14:creationId xmlns:p14="http://schemas.microsoft.com/office/powerpoint/2010/main" val="41575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合照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2853"/>
            <a:ext cx="7992888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華人十大傑出專案經理獎</a:t>
            </a:r>
            <a:r>
              <a:rPr lang="en-US" altLang="zh-TW" sz="3600" dirty="0" smtClean="0"/>
              <a:t>(TOPM)</a:t>
            </a:r>
            <a:r>
              <a:rPr lang="zh-TW" altLang="en-US" sz="3600" dirty="0" smtClean="0"/>
              <a:t>介紹</a:t>
            </a:r>
            <a:endParaRPr lang="zh-TW" altLang="en-US" sz="3600" dirty="0"/>
          </a:p>
        </p:txBody>
      </p:sp>
      <p:pic>
        <p:nvPicPr>
          <p:cNvPr id="4" name="Picture 5" descr="華人十專獎LOGO彩色_縷空_1004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528392" cy="343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63969" y="1412776"/>
            <a:ext cx="4532167" cy="4539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獎項說明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358775" indent="-358775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表揚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全球華人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中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傑出專案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管理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經理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人之星 </a:t>
            </a:r>
          </a:p>
          <a:p>
            <a:pPr marL="358775" indent="-358775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建立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組織與企業之間的專案管理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學習標竿典範</a:t>
            </a:r>
          </a:p>
          <a:p>
            <a:pPr marL="358775" indent="-358775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社會大眾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更能瞭解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已成為企業或組織管理的主流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趨勢</a:t>
            </a:r>
            <a:endPara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84168" y="4941168"/>
            <a:ext cx="2952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標語</a:t>
            </a:r>
            <a:r>
              <a:rPr lang="en-US" altLang="zh-TW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世界因專案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經理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而</a:t>
            </a:r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轉動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zh-TW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en-US" altLang="zh-TW" sz="3200" dirty="0" smtClean="0"/>
              <a:t>2018</a:t>
            </a:r>
            <a:r>
              <a:rPr lang="zh-TW" altLang="en-US" sz="3200" dirty="0" smtClean="0"/>
              <a:t> 傑出專案經理合照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70</a:t>
            </a:fld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7287926" cy="4857403"/>
          </a:xfrm>
        </p:spPr>
      </p:pic>
    </p:spTree>
    <p:extLst>
      <p:ext uri="{BB962C8B-B14F-4D97-AF65-F5344CB8AC3E}">
        <p14:creationId xmlns:p14="http://schemas.microsoft.com/office/powerpoint/2010/main" val="14470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所有專案經理獎得獎人大合照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/>
              <a:t>請</a:t>
            </a:r>
            <a:r>
              <a:rPr lang="zh-TW" altLang="en-US" sz="4800" dirty="0" smtClean="0"/>
              <a:t>所有得獎專案經理上台</a:t>
            </a:r>
            <a:endParaRPr lang="zh-TW" altLang="en-US" sz="4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3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en-US" altLang="zh-TW" sz="3200" dirty="0" smtClean="0"/>
              <a:t>2018</a:t>
            </a:r>
            <a:r>
              <a:rPr lang="zh-TW" altLang="en-US" sz="3200" dirty="0" smtClean="0"/>
              <a:t> 專案經理獎得主合照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72</a:t>
            </a:fld>
            <a:endParaRPr lang="zh-TW" altLang="en-US" dirty="0"/>
          </a:p>
        </p:txBody>
      </p:sp>
      <p:pic>
        <p:nvPicPr>
          <p:cNvPr id="1026" name="Picture 2" descr="N:\110_PMI-TW\2018_標竿+十專\130_頒獎典禮\110_頒獎典禮照片\2018專案經理獎合照_1295_181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7570787" cy="425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8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頒獎人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所有得獎人大合照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2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en-US" altLang="zh-TW" sz="3200" dirty="0" smtClean="0"/>
              <a:t>2018 </a:t>
            </a:r>
            <a:r>
              <a:rPr lang="zh-TW" altLang="en-US" sz="3200" dirty="0" smtClean="0"/>
              <a:t>得獎人及貴賓大合照 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74</a:t>
            </a:fld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1733898"/>
            <a:ext cx="7848475" cy="4414766"/>
          </a:xfrm>
        </p:spPr>
      </p:pic>
    </p:spTree>
    <p:extLst>
      <p:ext uri="{BB962C8B-B14F-4D97-AF65-F5344CB8AC3E}">
        <p14:creationId xmlns:p14="http://schemas.microsoft.com/office/powerpoint/2010/main" val="7625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N:\110_PMI-TW\080_簡報用圖片\030_2017更新\簡報頁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70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歡迎場外看板區合影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920880" cy="3974434"/>
          </a:xfrm>
        </p:spPr>
      </p:pic>
    </p:spTree>
    <p:extLst>
      <p:ext uri="{BB962C8B-B14F-4D97-AF65-F5344CB8AC3E}">
        <p14:creationId xmlns:p14="http://schemas.microsoft.com/office/powerpoint/2010/main" val="15175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60B4-71E4-4F83-B77E-2B3B23EAB700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81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9" y="-100013"/>
            <a:ext cx="8100392" cy="1143001"/>
          </a:xfrm>
        </p:spPr>
        <p:txBody>
          <a:bodyPr/>
          <a:lstStyle/>
          <a:p>
            <a:r>
              <a:rPr lang="zh-TW" altLang="en-US" sz="3800" dirty="0"/>
              <a:t>台灣站上全世球的專案管理舞台</a:t>
            </a:r>
          </a:p>
        </p:txBody>
      </p:sp>
      <p:pic>
        <p:nvPicPr>
          <p:cNvPr id="1816579" name="Picture 3" descr="蘋果日報K1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3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3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47" y="-8554"/>
            <a:ext cx="4880035" cy="68580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85" y="-10759"/>
            <a:ext cx="4880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1556</Words>
  <Application>Microsoft Office PowerPoint</Application>
  <PresentationFormat>如螢幕大小 (4:3)</PresentationFormat>
  <Paragraphs>440</Paragraphs>
  <Slides>76</Slides>
  <Notes>24</Notes>
  <HiddenSlides>1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76</vt:i4>
      </vt:variant>
    </vt:vector>
  </HeadingPairs>
  <TitlesOfParts>
    <vt:vector size="79" baseType="lpstr">
      <vt:lpstr>Office 佈景主題</vt:lpstr>
      <vt:lpstr>1_Office 佈景主題</vt:lpstr>
      <vt:lpstr>2_Office 佈景主題</vt:lpstr>
      <vt:lpstr>頒獎典禮</vt:lpstr>
      <vt:lpstr>PowerPoint 簡報</vt:lpstr>
      <vt:lpstr>標竿企業獎主委及十專獎總召  周龍鴻,PgMP 報告</vt:lpstr>
      <vt:lpstr>Roger,PgMP 簡介</vt:lpstr>
      <vt:lpstr>PowerPoint 簡報</vt:lpstr>
      <vt:lpstr>專案管理標竿企業獎(EPBA)介紹</vt:lpstr>
      <vt:lpstr>華人十大傑出專案經理獎(TOPM)介紹</vt:lpstr>
      <vt:lpstr>台灣站上全世球的專案管理舞台</vt:lpstr>
      <vt:lpstr>PowerPoint 簡報</vt:lpstr>
      <vt:lpstr>PowerPoint 簡報</vt:lpstr>
      <vt:lpstr>2019 年參選報名 2019年1月1日開始 </vt:lpstr>
      <vt:lpstr>歡迎立即加入推廣志工交流群組</vt:lpstr>
      <vt:lpstr>主任評審 葉維銓 簡介</vt:lpstr>
      <vt:lpstr>報告人:葉維銓 評審團主任評審 </vt:lpstr>
      <vt:lpstr>本屆產官學評審委員名單</vt:lpstr>
      <vt:lpstr>啟動、決審會議評審合照</vt:lpstr>
      <vt:lpstr>主任評審 葉維銓 簡介</vt:lpstr>
      <vt:lpstr>陳威良 簡介</vt:lpstr>
      <vt:lpstr>張峰睿 簡介</vt:lpstr>
      <vt:lpstr>許秀影 簡介</vt:lpstr>
      <vt:lpstr>高添水簡介</vt:lpstr>
      <vt:lpstr>陳志瑋 簡介</vt:lpstr>
      <vt:lpstr>特色</vt:lpstr>
      <vt:lpstr>評審流程說明</vt:lpstr>
      <vt:lpstr>2018年得獎單位/得獎人</vt:lpstr>
      <vt:lpstr>感謝許秀影博士開發OPM雲端系統 上台受獎 請PMI-TW 理事長陳威良 上台 </vt:lpstr>
      <vt:lpstr>PowerPoint 簡報</vt:lpstr>
      <vt:lpstr>中華專案管理學會 許秀影博士 受獎感言</vt:lpstr>
      <vt:lpstr>2018年 專案管理標竿企業獎頒獎</vt:lpstr>
      <vt:lpstr>專案管理標竿企業獎頒獎 邀請頒獎人 社團法人國際專案管理學會台灣分會  陳威良理事長 </vt:lpstr>
      <vt:lpstr>頒獎人:陳威良介紹</vt:lpstr>
      <vt:lpstr>專案管理標竿企業獎頒獎 優選得獎單位 請依序上台 受獎</vt:lpstr>
      <vt:lpstr>優選得獎單位</vt:lpstr>
      <vt:lpstr>大擘水土保持技師事務所</vt:lpstr>
      <vt:lpstr>台北亞都麗緻大飯店</vt:lpstr>
      <vt:lpstr>專案管理標竿企業獎頒獎 典範得獎單位 請依序上台 受獎</vt:lpstr>
      <vt:lpstr>典範得獎單位</vt:lpstr>
      <vt:lpstr>中華電信股份有限公司企業客戶分公司</vt:lpstr>
      <vt:lpstr>香港商聯寶電腦有限公司台灣分公司</vt:lpstr>
      <vt:lpstr>全鼎資訊股份有限公司</vt:lpstr>
      <vt:lpstr>臺中市政府研究發展考核委員會</vt:lpstr>
      <vt:lpstr>經濟部水利署土地管理組</vt:lpstr>
      <vt:lpstr>專案管理標竿企業獎頒獎 標竿得獎單位 請依序上台 受獎</vt:lpstr>
      <vt:lpstr>標竿得獎單位</vt:lpstr>
      <vt:lpstr>台北富邦商業銀行股份有限公司</vt:lpstr>
      <vt:lpstr>弓銓企業股份有限公司</vt:lpstr>
      <vt:lpstr>行政院農業委員會水土保持局綜合企劃組</vt:lpstr>
      <vt:lpstr>專案管理標竿企業獎 大合照 </vt:lpstr>
      <vt:lpstr>專案管理標竿企業獎大合照</vt:lpstr>
      <vt:lpstr>所有專案管理企業獎得獎單位 大合照 請所有企業獎得獎單位代表上台</vt:lpstr>
      <vt:lpstr>專案管理企業獎大合照</vt:lpstr>
      <vt:lpstr>2018年華人十大傑出專案經理獎頒獎 邀請頒獎人上台 社團法人台灣國際專案管理師協會 張峰睿理事長 </vt:lpstr>
      <vt:lpstr>張峰睿 簡介</vt:lpstr>
      <vt:lpstr>華人十大傑出專案經理獎頒獎 年度優選 請依序上台受獎 </vt:lpstr>
      <vt:lpstr>優選得獎人</vt:lpstr>
      <vt:lpstr>薪傳國際管理顧問有限公司 周爾思 </vt:lpstr>
      <vt:lpstr>昱鼎能源科技開發股份有限公司 梁博傑 </vt:lpstr>
      <vt:lpstr>金鷹國際財富管理有限公司 黃曲欣</vt:lpstr>
      <vt:lpstr>華人十大傑出專案經理獎頒獎 年度優選得獎人合照</vt:lpstr>
      <vt:lpstr>華人十大傑出專案經理獎頒獎 請依序上台受獎</vt:lpstr>
      <vt:lpstr>傑出專案經理獎得獎人</vt:lpstr>
      <vt:lpstr>資拓宏宇國際股份有限公司 林佩瑛 </vt:lpstr>
      <vt:lpstr>中華電信股份有限公司企業客戶分公司 林松雄 </vt:lpstr>
      <vt:lpstr>香港商聯寶電腦有限公司台灣分公司 許堯能 </vt:lpstr>
      <vt:lpstr>中華國際薪傳鄭子太極拳總會 陳戊鋐 </vt:lpstr>
      <vt:lpstr>全鼎資訊股份有限公司 陳美鳳 </vt:lpstr>
      <vt:lpstr>台灣世曦工程顧問股份有限公司 葉錦璋 </vt:lpstr>
      <vt:lpstr>遠傳電信股份有限公司 蔡秋錫 </vt:lpstr>
      <vt:lpstr>華人十大傑出專案經理 合照</vt:lpstr>
      <vt:lpstr>2018 傑出專案經理合照</vt:lpstr>
      <vt:lpstr>所有專案經理獎得獎人大合照 請所有得獎專案經理上台</vt:lpstr>
      <vt:lpstr>2018 專案經理獎得主合照</vt:lpstr>
      <vt:lpstr>頒獎人+所有得獎人大合照</vt:lpstr>
      <vt:lpstr>2018 得獎人及貴賓大合照 </vt:lpstr>
      <vt:lpstr>PowerPoint 簡報</vt:lpstr>
      <vt:lpstr>歡迎場外看板區合影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Elly</dc:creator>
  <cp:lastModifiedBy>Windows 使用者</cp:lastModifiedBy>
  <cp:revision>92</cp:revision>
  <dcterms:created xsi:type="dcterms:W3CDTF">2017-08-14T10:10:01Z</dcterms:created>
  <dcterms:modified xsi:type="dcterms:W3CDTF">2018-11-12T06:24:31Z</dcterms:modified>
</cp:coreProperties>
</file>